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74" r:id="rId2"/>
    <p:sldId id="256" r:id="rId3"/>
    <p:sldId id="257" r:id="rId4"/>
    <p:sldId id="258" r:id="rId5"/>
    <p:sldId id="259" r:id="rId6"/>
    <p:sldId id="260" r:id="rId7"/>
    <p:sldId id="261" r:id="rId8"/>
    <p:sldId id="262" r:id="rId9"/>
    <p:sldId id="269" r:id="rId10"/>
    <p:sldId id="263" r:id="rId11"/>
    <p:sldId id="264" r:id="rId12"/>
    <p:sldId id="270" r:id="rId13"/>
    <p:sldId id="265" r:id="rId14"/>
    <p:sldId id="271" r:id="rId15"/>
    <p:sldId id="272" r:id="rId16"/>
    <p:sldId id="266" r:id="rId17"/>
    <p:sldId id="267" r:id="rId18"/>
    <p:sldId id="268"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EDE3231-192D-47CB-9233-CE2EFF41DC34}" type="datetimeFigureOut">
              <a:rPr lang="en-US" smtClean="0"/>
              <a:pPr/>
              <a:t>4/4/2012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A7DB400-6473-4B53-B850-13F20C7C633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DE3231-192D-47CB-9233-CE2EFF41DC34}" type="datetimeFigureOut">
              <a:rPr lang="en-US" smtClean="0"/>
              <a:pPr/>
              <a:t>4/4/2012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7DB400-6473-4B53-B850-13F20C7C63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DE3231-192D-47CB-9233-CE2EFF41DC34}" type="datetimeFigureOut">
              <a:rPr lang="en-US" smtClean="0"/>
              <a:pPr/>
              <a:t>4/4/2012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7DB400-6473-4B53-B850-13F20C7C63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EDE3231-192D-47CB-9233-CE2EFF41DC34}" type="datetimeFigureOut">
              <a:rPr lang="en-US" smtClean="0"/>
              <a:pPr/>
              <a:t>4/4/2012</a:t>
            </a:fld>
            <a:endParaRPr lang="en-US"/>
          </a:p>
        </p:txBody>
      </p:sp>
      <p:sp>
        <p:nvSpPr>
          <p:cNvPr id="9" name="Slide Number Placeholder 8"/>
          <p:cNvSpPr>
            <a:spLocks noGrp="1"/>
          </p:cNvSpPr>
          <p:nvPr>
            <p:ph type="sldNum" sz="quarter" idx="15"/>
          </p:nvPr>
        </p:nvSpPr>
        <p:spPr/>
        <p:txBody>
          <a:bodyPr rtlCol="0"/>
          <a:lstStyle/>
          <a:p>
            <a:fld id="{3A7DB400-6473-4B53-B850-13F20C7C6330}"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EDE3231-192D-47CB-9233-CE2EFF41DC34}" type="datetimeFigureOut">
              <a:rPr lang="en-US" smtClean="0"/>
              <a:pPr/>
              <a:t>4/4/2012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A7DB400-6473-4B53-B850-13F20C7C633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EDE3231-192D-47CB-9233-CE2EFF41DC34}" type="datetimeFigureOut">
              <a:rPr lang="en-US" smtClean="0"/>
              <a:pPr/>
              <a:t>4/4/2012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7DB400-6473-4B53-B850-13F20C7C6330}"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EDE3231-192D-47CB-9233-CE2EFF41DC34}" type="datetimeFigureOut">
              <a:rPr lang="en-US" smtClean="0"/>
              <a:pPr/>
              <a:t>4/4/2012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7DB400-6473-4B53-B850-13F20C7C6330}"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EDE3231-192D-47CB-9233-CE2EFF41DC34}" type="datetimeFigureOut">
              <a:rPr lang="en-US" smtClean="0"/>
              <a:pPr/>
              <a:t>4/4/2012</a:t>
            </a:fld>
            <a:endParaRPr lang="en-US"/>
          </a:p>
        </p:txBody>
      </p:sp>
      <p:sp>
        <p:nvSpPr>
          <p:cNvPr id="7" name="Slide Number Placeholder 6"/>
          <p:cNvSpPr>
            <a:spLocks noGrp="1"/>
          </p:cNvSpPr>
          <p:nvPr>
            <p:ph type="sldNum" sz="quarter" idx="11"/>
          </p:nvPr>
        </p:nvSpPr>
        <p:spPr/>
        <p:txBody>
          <a:bodyPr rtlCol="0"/>
          <a:lstStyle/>
          <a:p>
            <a:fld id="{3A7DB400-6473-4B53-B850-13F20C7C6330}"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DE3231-192D-47CB-9233-CE2EFF41DC34}" type="datetimeFigureOut">
              <a:rPr lang="en-US" smtClean="0"/>
              <a:pPr/>
              <a:t>4/4/2012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7DB400-6473-4B53-B850-13F20C7C63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EDE3231-192D-47CB-9233-CE2EFF41DC34}" type="datetimeFigureOut">
              <a:rPr lang="en-US" smtClean="0"/>
              <a:pPr/>
              <a:t>4/4/2012</a:t>
            </a:fld>
            <a:endParaRPr lang="en-US"/>
          </a:p>
        </p:txBody>
      </p:sp>
      <p:sp>
        <p:nvSpPr>
          <p:cNvPr id="22" name="Slide Number Placeholder 21"/>
          <p:cNvSpPr>
            <a:spLocks noGrp="1"/>
          </p:cNvSpPr>
          <p:nvPr>
            <p:ph type="sldNum" sz="quarter" idx="15"/>
          </p:nvPr>
        </p:nvSpPr>
        <p:spPr/>
        <p:txBody>
          <a:bodyPr rtlCol="0"/>
          <a:lstStyle/>
          <a:p>
            <a:fld id="{3A7DB400-6473-4B53-B850-13F20C7C6330}"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EDE3231-192D-47CB-9233-CE2EFF41DC34}" type="datetimeFigureOut">
              <a:rPr lang="en-US" smtClean="0"/>
              <a:pPr/>
              <a:t>4/4/2012</a:t>
            </a:fld>
            <a:endParaRPr lang="en-US"/>
          </a:p>
        </p:txBody>
      </p:sp>
      <p:sp>
        <p:nvSpPr>
          <p:cNvPr id="18" name="Slide Number Placeholder 17"/>
          <p:cNvSpPr>
            <a:spLocks noGrp="1"/>
          </p:cNvSpPr>
          <p:nvPr>
            <p:ph type="sldNum" sz="quarter" idx="11"/>
          </p:nvPr>
        </p:nvSpPr>
        <p:spPr/>
        <p:txBody>
          <a:bodyPr rtlCol="0"/>
          <a:lstStyle/>
          <a:p>
            <a:fld id="{3A7DB400-6473-4B53-B850-13F20C7C6330}"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EDE3231-192D-47CB-9233-CE2EFF41DC34}" type="datetimeFigureOut">
              <a:rPr lang="en-US" smtClean="0"/>
              <a:pPr/>
              <a:t>4/4/2012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A7DB400-6473-4B53-B850-13F20C7C633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437w8x62808.jpeg"/>
          <p:cNvPicPr>
            <a:picLocks noGrp="1" noChangeAspect="1"/>
          </p:cNvPicPr>
          <p:nvPr isPhoto="1"/>
        </p:nvPicPr>
        <p:blipFill>
          <a:blip r:embed="rId2">
            <a:lum/>
          </a:blip>
          <a:stretch>
            <a:fillRect/>
          </a:stretch>
        </p:blipFill>
        <p:spPr>
          <a:xfrm rot="20453715">
            <a:off x="502458" y="624191"/>
            <a:ext cx="4457143" cy="3820408"/>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477962"/>
          </a:xfrm>
        </p:spPr>
        <p:txBody>
          <a:bodyPr>
            <a:noAutofit/>
          </a:bodyPr>
          <a:lstStyle/>
          <a:p>
            <a:r>
              <a:rPr lang="en-US" sz="4000" b="1" dirty="0" smtClean="0">
                <a:latin typeface="Times New Roman" pitchFamily="18" charset="0"/>
                <a:cs typeface="Times New Roman" pitchFamily="18" charset="0"/>
              </a:rPr>
              <a:t>Who will chair the meeting?</a:t>
            </a: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endParaRPr lang="en-US" sz="40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lvl="0">
              <a:buFont typeface="Wingdings" pitchFamily="2" charset="2"/>
              <a:buChar char="Ø"/>
            </a:pPr>
            <a:r>
              <a:rPr lang="en-US" dirty="0" smtClean="0">
                <a:latin typeface="Times New Roman" pitchFamily="18" charset="0"/>
                <a:cs typeface="Times New Roman" pitchFamily="18" charset="0"/>
              </a:rPr>
              <a:t>Meeting of the members shall be chaired by the chairman of the board of directors of the company.</a:t>
            </a:r>
          </a:p>
          <a:p>
            <a:pPr lvl="0">
              <a:buFont typeface="Wingdings" pitchFamily="2" charset="2"/>
              <a:buChar char="Ø"/>
            </a:pPr>
            <a:endParaRPr lang="en-US" dirty="0" smtClean="0">
              <a:latin typeface="Times New Roman" pitchFamily="18" charset="0"/>
              <a:cs typeface="Times New Roman" pitchFamily="18" charset="0"/>
            </a:endParaRPr>
          </a:p>
          <a:p>
            <a:pPr lvl="0">
              <a:buFont typeface="Wingdings" pitchFamily="2" charset="2"/>
              <a:buChar char="Ø"/>
            </a:pPr>
            <a:r>
              <a:rPr lang="en-US" dirty="0" smtClean="0">
                <a:latin typeface="Times New Roman" pitchFamily="18" charset="0"/>
                <a:cs typeface="Times New Roman" pitchFamily="18" charset="0"/>
              </a:rPr>
              <a:t>If chairman and any of the directors are not available or not willing to chair the meeting then members can nominate any one among themselves to chair the meeting</a:t>
            </a:r>
          </a:p>
          <a:p>
            <a:pP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73162"/>
          </a:xfrm>
        </p:spPr>
        <p:txBody>
          <a:bodyPr>
            <a:noAutofit/>
          </a:bodyPr>
          <a:lstStyle/>
          <a:p>
            <a:r>
              <a:rPr lang="en-US" sz="4000" b="1" dirty="0" smtClean="0">
                <a:latin typeface="Times New Roman" pitchFamily="18" charset="0"/>
                <a:cs typeface="Times New Roman" pitchFamily="18" charset="0"/>
              </a:rPr>
              <a:t>Quorum:</a:t>
            </a:r>
            <a:br>
              <a:rPr lang="en-US" sz="4000" b="1" dirty="0" smtClean="0">
                <a:latin typeface="Times New Roman" pitchFamily="18" charset="0"/>
                <a:cs typeface="Times New Roman" pitchFamily="18" charset="0"/>
              </a:rPr>
            </a:br>
            <a:endParaRPr lang="en-US" sz="4000"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fontScale="92500" lnSpcReduction="10000"/>
          </a:bodyPr>
          <a:lstStyle/>
          <a:p>
            <a:pPr lvl="0">
              <a:buFont typeface="Wingdings" pitchFamily="2" charset="2"/>
              <a:buChar char="Ø"/>
            </a:pPr>
            <a:r>
              <a:rPr lang="en-US" sz="2600" dirty="0" smtClean="0">
                <a:latin typeface="Times New Roman" pitchFamily="18" charset="0"/>
                <a:cs typeface="Times New Roman" pitchFamily="18" charset="0"/>
              </a:rPr>
              <a:t>Minimum numbers of person/ members required to be present in a meeting to transact the business of the meeting</a:t>
            </a:r>
          </a:p>
          <a:p>
            <a:pPr lvl="0">
              <a:buFont typeface="Wingdings" pitchFamily="2" charset="2"/>
              <a:buChar char="Ø"/>
            </a:pPr>
            <a:endParaRPr lang="en-US" sz="2600" dirty="0" smtClean="0">
              <a:latin typeface="Times New Roman" pitchFamily="18" charset="0"/>
              <a:cs typeface="Times New Roman" pitchFamily="18" charset="0"/>
            </a:endParaRPr>
          </a:p>
          <a:p>
            <a:pPr lvl="0">
              <a:buFont typeface="Wingdings" pitchFamily="2" charset="2"/>
              <a:buChar char="Ø"/>
            </a:pPr>
            <a:r>
              <a:rPr lang="en-US" sz="2600" dirty="0" smtClean="0">
                <a:latin typeface="Times New Roman" pitchFamily="18" charset="0"/>
                <a:cs typeface="Times New Roman" pitchFamily="18" charset="0"/>
              </a:rPr>
              <a:t>Members having at least 25 percent voting rights and minimum 2 members present physically</a:t>
            </a:r>
          </a:p>
          <a:p>
            <a:pPr lvl="0">
              <a:buFont typeface="Wingdings" pitchFamily="2" charset="2"/>
              <a:buChar char="Ø"/>
            </a:pPr>
            <a:endParaRPr lang="en-US" sz="2600" dirty="0" smtClean="0">
              <a:latin typeface="Times New Roman" pitchFamily="18" charset="0"/>
              <a:cs typeface="Times New Roman" pitchFamily="18" charset="0"/>
            </a:endParaRPr>
          </a:p>
          <a:p>
            <a:pPr lvl="0">
              <a:buFont typeface="Wingdings" pitchFamily="2" charset="2"/>
              <a:buChar char="Ø"/>
            </a:pPr>
            <a:r>
              <a:rPr lang="en-US" sz="2600" dirty="0" smtClean="0">
                <a:latin typeface="Times New Roman" pitchFamily="18" charset="0"/>
                <a:cs typeface="Times New Roman" pitchFamily="18" charset="0"/>
              </a:rPr>
              <a:t>If within half hour form the starting time of the meeting, Quorum is not completed;</a:t>
            </a:r>
          </a:p>
          <a:p>
            <a:pPr lvl="0">
              <a:buFont typeface="Wingdings" pitchFamily="2" charset="2"/>
              <a:buChar char="Ø"/>
            </a:pPr>
            <a:endParaRPr lang="en-US" sz="2600" dirty="0" smtClean="0">
              <a:latin typeface="Times New Roman" pitchFamily="18" charset="0"/>
              <a:cs typeface="Times New Roman" pitchFamily="18" charset="0"/>
            </a:endParaRPr>
          </a:p>
          <a:p>
            <a:pPr lvl="0">
              <a:buFont typeface="Wingdings" pitchFamily="2" charset="2"/>
              <a:buChar char="Ø"/>
            </a:pPr>
            <a:r>
              <a:rPr lang="en-US" sz="2600" dirty="0" smtClean="0">
                <a:latin typeface="Times New Roman" pitchFamily="18" charset="0"/>
                <a:cs typeface="Times New Roman" pitchFamily="18" charset="0"/>
              </a:rPr>
              <a:t>If meeting is called on the request of the members, then the meeting shall be cancelled.</a:t>
            </a:r>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7467600" cy="5788152"/>
          </a:xfrm>
        </p:spPr>
        <p:txBody>
          <a:bodyPr/>
          <a:lstStyle/>
          <a:p>
            <a:pPr lvl="0">
              <a:buFont typeface="Wingdings" pitchFamily="2" charset="2"/>
              <a:buChar char="Ø"/>
            </a:pPr>
            <a:r>
              <a:rPr lang="en-US" dirty="0" smtClean="0">
                <a:latin typeface="Times New Roman" pitchFamily="18" charset="0"/>
                <a:cs typeface="Times New Roman" pitchFamily="18" charset="0"/>
              </a:rPr>
              <a:t>If the meeting is called by the company on its own motion then the meeting shall be postponed for next week same day, same time, same place.</a:t>
            </a:r>
          </a:p>
          <a:p>
            <a:pPr lvl="0">
              <a:buFont typeface="Wingdings" pitchFamily="2" charset="2"/>
              <a:buChar char="Ø"/>
            </a:pPr>
            <a:endParaRPr lang="en-US" dirty="0" smtClean="0">
              <a:latin typeface="Times New Roman" pitchFamily="18" charset="0"/>
              <a:cs typeface="Times New Roman" pitchFamily="18" charset="0"/>
            </a:endParaRPr>
          </a:p>
          <a:p>
            <a:pPr lvl="0">
              <a:buFont typeface="Wingdings" pitchFamily="2" charset="2"/>
              <a:buChar char="Ø"/>
            </a:pPr>
            <a:r>
              <a:rPr lang="en-US" dirty="0" smtClean="0">
                <a:latin typeface="Times New Roman" pitchFamily="18" charset="0"/>
                <a:cs typeface="Times New Roman" pitchFamily="18" charset="0"/>
              </a:rPr>
              <a:t>If the quorum is also not completed within half hour form the starting time of the adjust meeting then the quorum shall become as two members present only.</a:t>
            </a: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467600" cy="1143000"/>
          </a:xfrm>
        </p:spPr>
        <p:txBody>
          <a:bodyPr>
            <a:noAutofit/>
          </a:bodyPr>
          <a:lstStyle/>
          <a:p>
            <a:r>
              <a:rPr lang="en-US" sz="4000" b="1" dirty="0" smtClean="0">
                <a:latin typeface="Times New Roman" pitchFamily="18" charset="0"/>
                <a:cs typeface="Times New Roman" pitchFamily="18" charset="0"/>
              </a:rPr>
              <a:t>Business of the meeting:</a:t>
            </a: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endParaRPr lang="en-US" sz="40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fontScale="55000" lnSpcReduction="20000"/>
          </a:bodyPr>
          <a:lstStyle/>
          <a:p>
            <a:pPr>
              <a:buNone/>
            </a:pPr>
            <a:r>
              <a:rPr lang="en-US" sz="4400" b="1" dirty="0" smtClean="0">
                <a:latin typeface="Times New Roman" pitchFamily="18" charset="0"/>
                <a:cs typeface="Times New Roman" pitchFamily="18" charset="0"/>
              </a:rPr>
              <a:t>Statutory Meetings:</a:t>
            </a:r>
            <a:endParaRPr lang="en-US" sz="4400" dirty="0" smtClean="0">
              <a:latin typeface="Times New Roman" pitchFamily="18" charset="0"/>
              <a:cs typeface="Times New Roman" pitchFamily="18" charset="0"/>
            </a:endParaRPr>
          </a:p>
          <a:p>
            <a:pPr lvl="0">
              <a:buFont typeface="Wingdings" pitchFamily="2" charset="2"/>
              <a:buChar char="Ø"/>
            </a:pPr>
            <a:r>
              <a:rPr lang="en-US" sz="4400" dirty="0" smtClean="0">
                <a:latin typeface="Times New Roman" pitchFamily="18" charset="0"/>
                <a:cs typeface="Times New Roman" pitchFamily="18" charset="0"/>
              </a:rPr>
              <a:t>The meeting shall consider and approved report called statutory report</a:t>
            </a:r>
          </a:p>
          <a:p>
            <a:pPr lvl="0">
              <a:buFont typeface="Wingdings" pitchFamily="2" charset="2"/>
              <a:buChar char="Ø"/>
            </a:pPr>
            <a:endParaRPr lang="en-US" sz="4400" dirty="0" smtClean="0">
              <a:latin typeface="Times New Roman" pitchFamily="18" charset="0"/>
              <a:cs typeface="Times New Roman" pitchFamily="18" charset="0"/>
            </a:endParaRPr>
          </a:p>
          <a:p>
            <a:pPr lvl="0">
              <a:buFont typeface="Wingdings" pitchFamily="2" charset="2"/>
              <a:buChar char="Ø"/>
            </a:pPr>
            <a:r>
              <a:rPr lang="en-US" sz="4400" dirty="0" smtClean="0">
                <a:latin typeface="Times New Roman" pitchFamily="18" charset="0"/>
                <a:cs typeface="Times New Roman" pitchFamily="18" charset="0"/>
              </a:rPr>
              <a:t>The statutory report should be sent to each member at least 21 days before the statutory meeting</a:t>
            </a:r>
          </a:p>
          <a:p>
            <a:pPr lvl="0">
              <a:buFont typeface="Wingdings" pitchFamily="2" charset="2"/>
              <a:buChar char="Ø"/>
            </a:pPr>
            <a:endParaRPr lang="en-US" sz="4400" dirty="0" smtClean="0">
              <a:latin typeface="Times New Roman" pitchFamily="18" charset="0"/>
              <a:cs typeface="Times New Roman" pitchFamily="18" charset="0"/>
            </a:endParaRPr>
          </a:p>
          <a:p>
            <a:pPr lvl="0">
              <a:buFont typeface="Wingdings" pitchFamily="2" charset="2"/>
              <a:buChar char="Ø"/>
            </a:pPr>
            <a:r>
              <a:rPr lang="en-US" sz="4400" dirty="0" smtClean="0">
                <a:latin typeface="Times New Roman" pitchFamily="18" charset="0"/>
                <a:cs typeface="Times New Roman" pitchFamily="18" charset="0"/>
              </a:rPr>
              <a:t>The statutory report shall include:</a:t>
            </a:r>
          </a:p>
          <a:p>
            <a:pPr lvl="0">
              <a:buFont typeface="Wingdings" pitchFamily="2" charset="2"/>
              <a:buChar char="Ø"/>
            </a:pPr>
            <a:endParaRPr lang="en-US" sz="4400" dirty="0" smtClean="0">
              <a:latin typeface="Times New Roman" pitchFamily="18" charset="0"/>
              <a:cs typeface="Times New Roman" pitchFamily="18" charset="0"/>
            </a:endParaRPr>
          </a:p>
          <a:p>
            <a:pPr lvl="0">
              <a:buFont typeface="Wingdings" pitchFamily="2" charset="2"/>
              <a:buChar char="Ø"/>
            </a:pPr>
            <a:r>
              <a:rPr lang="en-US" sz="4400" dirty="0" smtClean="0">
                <a:latin typeface="Times New Roman" pitchFamily="18" charset="0"/>
                <a:cs typeface="Times New Roman" pitchFamily="18" charset="0"/>
              </a:rPr>
              <a:t>Total number of shares allotted distinguishing between shares allotted for cash and other than cash</a:t>
            </a:r>
          </a:p>
          <a:p>
            <a:pPr lvl="0">
              <a:buFont typeface="Wingdings" pitchFamily="2" charset="2"/>
              <a:buChar char="Ø"/>
            </a:pPr>
            <a:endParaRPr lang="en-US" sz="4400" dirty="0" smtClean="0">
              <a:latin typeface="Times New Roman" pitchFamily="18" charset="0"/>
              <a:cs typeface="Times New Roman" pitchFamily="18" charset="0"/>
            </a:endParaRPr>
          </a:p>
          <a:p>
            <a:pPr lvl="0">
              <a:buFont typeface="Wingdings" pitchFamily="2" charset="2"/>
              <a:buChar char="Ø"/>
            </a:pPr>
            <a:r>
              <a:rPr lang="en-US" sz="4400" dirty="0" smtClean="0">
                <a:latin typeface="Times New Roman" pitchFamily="18" charset="0"/>
                <a:cs typeface="Times New Roman" pitchFamily="18" charset="0"/>
              </a:rPr>
              <a:t>Total cash received against shares allotted.</a:t>
            </a:r>
          </a:p>
          <a:p>
            <a:pPr lvl="0">
              <a:buFont typeface="Wingdings" pitchFamily="2" charset="2"/>
              <a:buChar char="Ø"/>
            </a:pPr>
            <a:endParaRPr lang="en-US" sz="44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7467600" cy="6169152"/>
          </a:xfrm>
        </p:spPr>
        <p:txBody>
          <a:bodyPr>
            <a:normAutofit lnSpcReduction="10000"/>
          </a:bodyPr>
          <a:lstStyle/>
          <a:p>
            <a:pPr>
              <a:buFont typeface="Wingdings" pitchFamily="2" charset="2"/>
              <a:buChar char="Ø"/>
            </a:pPr>
            <a:r>
              <a:rPr lang="en-US" dirty="0" smtClean="0">
                <a:latin typeface="Times New Roman" pitchFamily="18" charset="0"/>
                <a:cs typeface="Times New Roman" pitchFamily="18" charset="0"/>
              </a:rPr>
              <a:t>Summary of receipts and payments</a:t>
            </a:r>
          </a:p>
          <a:p>
            <a:pPr lvl="0">
              <a:buFont typeface="Wingdings" pitchFamily="2" charset="2"/>
              <a:buChar char="Ø"/>
            </a:pPr>
            <a:r>
              <a:rPr lang="en-US" dirty="0" smtClean="0">
                <a:latin typeface="Times New Roman" pitchFamily="18" charset="0"/>
                <a:cs typeface="Times New Roman" pitchFamily="18" charset="0"/>
              </a:rPr>
              <a:t>Particulars of directors, chief executive, secretary, auditor and legal advisor.</a:t>
            </a:r>
          </a:p>
          <a:p>
            <a:pPr lvl="0">
              <a:buFont typeface="Wingdings" pitchFamily="2" charset="2"/>
              <a:buChar char="Ø"/>
            </a:pPr>
            <a:endParaRPr lang="en-US" dirty="0" smtClean="0">
              <a:latin typeface="Times New Roman" pitchFamily="18" charset="0"/>
              <a:cs typeface="Times New Roman" pitchFamily="18" charset="0"/>
            </a:endParaRPr>
          </a:p>
          <a:p>
            <a:pPr lvl="0">
              <a:buFont typeface="Wingdings" pitchFamily="2" charset="2"/>
              <a:buChar char="Ø"/>
            </a:pPr>
            <a:r>
              <a:rPr lang="en-US" dirty="0" smtClean="0">
                <a:latin typeface="Times New Roman" pitchFamily="18" charset="0"/>
                <a:cs typeface="Times New Roman" pitchFamily="18" charset="0"/>
              </a:rPr>
              <a:t>Particular of commission paid on issue of shares.</a:t>
            </a:r>
          </a:p>
          <a:p>
            <a:pPr lvl="0">
              <a:buFont typeface="Wingdings" pitchFamily="2" charset="2"/>
              <a:buChar char="Ø"/>
            </a:pPr>
            <a:endParaRPr lang="en-US" dirty="0" smtClean="0">
              <a:latin typeface="Times New Roman" pitchFamily="18" charset="0"/>
              <a:cs typeface="Times New Roman" pitchFamily="18" charset="0"/>
            </a:endParaRPr>
          </a:p>
          <a:p>
            <a:pPr lvl="0">
              <a:buFont typeface="Wingdings" pitchFamily="2" charset="2"/>
              <a:buChar char="Ø"/>
            </a:pPr>
            <a:r>
              <a:rPr lang="en-US" dirty="0" smtClean="0">
                <a:latin typeface="Times New Roman" pitchFamily="18" charset="0"/>
                <a:cs typeface="Times New Roman" pitchFamily="18" charset="0"/>
              </a:rPr>
              <a:t>A particular of any contract to be modified in the meeting.</a:t>
            </a:r>
          </a:p>
          <a:p>
            <a:pPr lvl="0">
              <a:buFont typeface="Wingdings" pitchFamily="2" charset="2"/>
              <a:buChar char="Ø"/>
            </a:pPr>
            <a:endParaRPr lang="en-US" dirty="0" smtClean="0">
              <a:latin typeface="Times New Roman" pitchFamily="18" charset="0"/>
              <a:cs typeface="Times New Roman" pitchFamily="18" charset="0"/>
            </a:endParaRPr>
          </a:p>
          <a:p>
            <a:pPr lvl="0">
              <a:buFont typeface="Wingdings" pitchFamily="2" charset="2"/>
              <a:buChar char="Ø"/>
            </a:pPr>
            <a:r>
              <a:rPr lang="en-US" dirty="0" smtClean="0">
                <a:latin typeface="Times New Roman" pitchFamily="18" charset="0"/>
                <a:cs typeface="Times New Roman" pitchFamily="18" charset="0"/>
              </a:rPr>
              <a:t>Extend of carrying out or not carrying out any underwriting contract along with reason for not carrying out.</a:t>
            </a:r>
          </a:p>
          <a:p>
            <a:pPr lvl="0">
              <a:buFont typeface="Wingdings" pitchFamily="2" charset="2"/>
              <a:buChar char="Ø"/>
            </a:pPr>
            <a:endParaRPr lang="en-US" dirty="0" smtClean="0">
              <a:latin typeface="Times New Roman" pitchFamily="18" charset="0"/>
              <a:cs typeface="Times New Roman" pitchFamily="18" charset="0"/>
            </a:endParaRPr>
          </a:p>
          <a:p>
            <a:pPr lvl="0">
              <a:buFont typeface="Wingdings" pitchFamily="2" charset="2"/>
              <a:buChar char="Ø"/>
            </a:pPr>
            <a:r>
              <a:rPr lang="en-US" dirty="0" smtClean="0">
                <a:latin typeface="Times New Roman" pitchFamily="18" charset="0"/>
                <a:cs typeface="Times New Roman" pitchFamily="18" charset="0"/>
              </a:rPr>
              <a:t>Statutory report should also contain a brief review of the state of affairs of the company.</a:t>
            </a:r>
          </a:p>
          <a:p>
            <a:pPr lvl="0">
              <a:buFont typeface="Wingdings" pitchFamily="2" charset="2"/>
              <a:buChar char="Ø"/>
            </a:pPr>
            <a:endParaRPr lang="en-US" dirty="0" smtClean="0">
              <a:latin typeface="Times New Roman" pitchFamily="18" charset="0"/>
              <a:cs typeface="Times New Roman" pitchFamily="18" charset="0"/>
            </a:endParaRPr>
          </a:p>
          <a:p>
            <a:pPr lvl="0">
              <a:buFont typeface="Wingdings" pitchFamily="2" charset="2"/>
              <a:buChar char="Ø"/>
            </a:pP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7467600" cy="6016752"/>
          </a:xfrm>
        </p:spPr>
        <p:txBody>
          <a:bodyPr/>
          <a:lstStyle/>
          <a:p>
            <a:pPr lvl="0">
              <a:buFont typeface="Wingdings" pitchFamily="2" charset="2"/>
              <a:buChar char="Ø"/>
            </a:pPr>
            <a:endParaRPr lang="en-US" dirty="0" smtClean="0">
              <a:latin typeface="Times New Roman" pitchFamily="18" charset="0"/>
              <a:cs typeface="Times New Roman" pitchFamily="18" charset="0"/>
            </a:endParaRPr>
          </a:p>
          <a:p>
            <a:pPr>
              <a:buFont typeface="Wingdings" pitchFamily="2" charset="2"/>
              <a:buChar char="Ø"/>
            </a:pPr>
            <a:r>
              <a:rPr lang="en-US" dirty="0" smtClean="0">
                <a:latin typeface="Times New Roman" pitchFamily="18" charset="0"/>
                <a:cs typeface="Times New Roman" pitchFamily="18" charset="0"/>
              </a:rPr>
              <a:t>Report should be accompanied by an auditor certificate in respect of cash received against shares allotted and receipts and payment of the company.</a:t>
            </a:r>
          </a:p>
          <a:p>
            <a:pPr lvl="0">
              <a:buFont typeface="Wingdings" pitchFamily="2" charset="2"/>
              <a:buChar char="Ø"/>
            </a:pPr>
            <a:endParaRPr lang="en-US" dirty="0" smtClean="0">
              <a:latin typeface="Times New Roman" pitchFamily="18" charset="0"/>
              <a:cs typeface="Times New Roman" pitchFamily="18" charset="0"/>
            </a:endParaRPr>
          </a:p>
          <a:p>
            <a:pPr lvl="0">
              <a:buFont typeface="Wingdings" pitchFamily="2" charset="2"/>
              <a:buChar char="Ø"/>
            </a:pPr>
            <a:r>
              <a:rPr lang="en-US" dirty="0" smtClean="0">
                <a:latin typeface="Times New Roman" pitchFamily="18" charset="0"/>
                <a:cs typeface="Times New Roman" pitchFamily="18" charset="0"/>
              </a:rPr>
              <a:t>Report shall be certified by the chief executive and to directors.</a:t>
            </a:r>
          </a:p>
          <a:p>
            <a:pPr lvl="0">
              <a:buFont typeface="Wingdings" pitchFamily="2" charset="2"/>
              <a:buChar char="Ø"/>
            </a:pPr>
            <a:endParaRPr lang="en-US" dirty="0" smtClean="0">
              <a:latin typeface="Times New Roman" pitchFamily="18" charset="0"/>
              <a:cs typeface="Times New Roman" pitchFamily="18" charset="0"/>
            </a:endParaRPr>
          </a:p>
          <a:p>
            <a:pPr lvl="0">
              <a:buFont typeface="Wingdings" pitchFamily="2" charset="2"/>
              <a:buChar char="Ø"/>
            </a:pPr>
            <a:r>
              <a:rPr lang="en-US" dirty="0" smtClean="0">
                <a:latin typeface="Times New Roman" pitchFamily="18" charset="0"/>
                <a:cs typeface="Times New Roman" pitchFamily="18" charset="0"/>
              </a:rPr>
              <a:t>Five copies of the report are filled with the registrar forthwith after sending report the members.</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7467600" cy="5788152"/>
          </a:xfrm>
        </p:spPr>
        <p:txBody>
          <a:bodyPr>
            <a:normAutofit lnSpcReduction="10000"/>
          </a:bodyPr>
          <a:lstStyle/>
          <a:p>
            <a:pPr>
              <a:buNone/>
            </a:pPr>
            <a:r>
              <a:rPr lang="en-US" b="1" dirty="0" smtClean="0">
                <a:latin typeface="Times New Roman" pitchFamily="18" charset="0"/>
                <a:cs typeface="Times New Roman" pitchFamily="18" charset="0"/>
              </a:rPr>
              <a:t>Annual General meeting:</a:t>
            </a:r>
            <a:endParaRPr lang="en-US" dirty="0" smtClean="0">
              <a:latin typeface="Times New Roman" pitchFamily="18" charset="0"/>
              <a:cs typeface="Times New Roman" pitchFamily="18" charset="0"/>
            </a:endParaRPr>
          </a:p>
          <a:p>
            <a:pPr lvl="0">
              <a:buFont typeface="Wingdings" pitchFamily="2" charset="2"/>
              <a:buChar char="Ø"/>
            </a:pPr>
            <a:r>
              <a:rPr lang="en-US" dirty="0" smtClean="0">
                <a:latin typeface="Times New Roman" pitchFamily="18" charset="0"/>
                <a:cs typeface="Times New Roman" pitchFamily="18" charset="0"/>
              </a:rPr>
              <a:t>To discuss and approved minutes of last meeting</a:t>
            </a:r>
          </a:p>
          <a:p>
            <a:pPr lvl="0">
              <a:buFont typeface="Wingdings" pitchFamily="2" charset="2"/>
              <a:buChar char="Ø"/>
            </a:pPr>
            <a:endParaRPr lang="en-US" dirty="0" smtClean="0">
              <a:latin typeface="Times New Roman" pitchFamily="18" charset="0"/>
              <a:cs typeface="Times New Roman" pitchFamily="18" charset="0"/>
            </a:endParaRPr>
          </a:p>
          <a:p>
            <a:pPr lvl="0">
              <a:buFont typeface="Wingdings" pitchFamily="2" charset="2"/>
              <a:buChar char="Ø"/>
            </a:pPr>
            <a:r>
              <a:rPr lang="en-US" dirty="0" smtClean="0">
                <a:latin typeface="Times New Roman" pitchFamily="18" charset="0"/>
                <a:cs typeface="Times New Roman" pitchFamily="18" charset="0"/>
              </a:rPr>
              <a:t>To discuss, approve and adobe auditors report along with financial statement of the company</a:t>
            </a:r>
          </a:p>
          <a:p>
            <a:pPr lvl="0">
              <a:buFont typeface="Wingdings" pitchFamily="2" charset="2"/>
              <a:buChar char="Ø"/>
            </a:pPr>
            <a:endParaRPr lang="en-US" dirty="0" smtClean="0">
              <a:latin typeface="Times New Roman" pitchFamily="18" charset="0"/>
              <a:cs typeface="Times New Roman" pitchFamily="18" charset="0"/>
            </a:endParaRPr>
          </a:p>
          <a:p>
            <a:pPr lvl="0">
              <a:buFont typeface="Wingdings" pitchFamily="2" charset="2"/>
              <a:buChar char="Ø"/>
            </a:pPr>
            <a:r>
              <a:rPr lang="en-US" dirty="0" smtClean="0">
                <a:latin typeface="Times New Roman" pitchFamily="18" charset="0"/>
                <a:cs typeface="Times New Roman" pitchFamily="18" charset="0"/>
              </a:rPr>
              <a:t>To appoint auditors of the company for the next financial year, and fixed their remuneration</a:t>
            </a:r>
          </a:p>
          <a:p>
            <a:pPr lvl="0">
              <a:buFont typeface="Wingdings" pitchFamily="2" charset="2"/>
              <a:buChar char="Ø"/>
            </a:pPr>
            <a:endParaRPr lang="en-US" dirty="0" smtClean="0">
              <a:latin typeface="Times New Roman" pitchFamily="18" charset="0"/>
              <a:cs typeface="Times New Roman" pitchFamily="18" charset="0"/>
            </a:endParaRPr>
          </a:p>
          <a:p>
            <a:pPr lvl="0">
              <a:buFont typeface="Wingdings" pitchFamily="2" charset="2"/>
              <a:buChar char="Ø"/>
            </a:pPr>
            <a:r>
              <a:rPr lang="en-US" dirty="0" smtClean="0">
                <a:latin typeface="Times New Roman" pitchFamily="18" charset="0"/>
                <a:cs typeface="Times New Roman" pitchFamily="18" charset="0"/>
              </a:rPr>
              <a:t>To elect the next board of directors, if required</a:t>
            </a:r>
          </a:p>
          <a:p>
            <a:pPr lvl="0">
              <a:buFont typeface="Wingdings" pitchFamily="2" charset="2"/>
              <a:buChar char="Ø"/>
            </a:pPr>
            <a:endParaRPr lang="en-US" dirty="0" smtClean="0">
              <a:latin typeface="Times New Roman" pitchFamily="18" charset="0"/>
              <a:cs typeface="Times New Roman" pitchFamily="18" charset="0"/>
            </a:endParaRPr>
          </a:p>
          <a:p>
            <a:pPr lvl="0">
              <a:buFont typeface="Wingdings" pitchFamily="2" charset="2"/>
              <a:buChar char="Ø"/>
            </a:pPr>
            <a:r>
              <a:rPr lang="en-US" dirty="0" smtClean="0">
                <a:latin typeface="Times New Roman" pitchFamily="18" charset="0"/>
                <a:cs typeface="Times New Roman" pitchFamily="18" charset="0"/>
              </a:rPr>
              <a:t>Any other ordinary or special business as per agenda</a:t>
            </a:r>
          </a:p>
          <a:p>
            <a:pPr lvl="0">
              <a:buFont typeface="Wingdings" pitchFamily="2" charset="2"/>
              <a:buChar char="Ø"/>
            </a:pPr>
            <a:endParaRPr lang="en-US" dirty="0" smtClean="0">
              <a:latin typeface="Times New Roman" pitchFamily="18" charset="0"/>
              <a:cs typeface="Times New Roman" pitchFamily="18" charset="0"/>
            </a:endParaRPr>
          </a:p>
          <a:p>
            <a:pPr lvl="0">
              <a:buFont typeface="Wingdings" pitchFamily="2" charset="2"/>
              <a:buChar char="Ø"/>
            </a:pPr>
            <a:r>
              <a:rPr lang="en-US" dirty="0" smtClean="0">
                <a:latin typeface="Times New Roman" pitchFamily="18" charset="0"/>
                <a:cs typeface="Times New Roman" pitchFamily="18" charset="0"/>
              </a:rPr>
              <a:t>Any other business with the permission of chair.</a:t>
            </a:r>
          </a:p>
          <a:p>
            <a:pPr>
              <a:buFont typeface="Wingdings" pitchFamily="2" charset="2"/>
              <a:buChar char="Ø"/>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7467600" cy="5864352"/>
          </a:xfrm>
        </p:spPr>
        <p:txBody>
          <a:bodyPr>
            <a:normAutofit/>
          </a:bodyPr>
          <a:lstStyle/>
          <a:p>
            <a:pPr algn="just">
              <a:buNone/>
            </a:pPr>
            <a:endParaRPr lang="en-US" b="1" dirty="0" smtClean="0">
              <a:latin typeface="Times New Roman" pitchFamily="18" charset="0"/>
              <a:cs typeface="Times New Roman" pitchFamily="18" charset="0"/>
            </a:endParaRPr>
          </a:p>
          <a:p>
            <a:pPr algn="just">
              <a:buNone/>
            </a:pPr>
            <a:r>
              <a:rPr lang="en-US" b="1" dirty="0" smtClean="0">
                <a:latin typeface="Times New Roman" pitchFamily="18" charset="0"/>
                <a:cs typeface="Times New Roman" pitchFamily="18" charset="0"/>
              </a:rPr>
              <a:t>Extra ordinary general meeting:</a:t>
            </a:r>
            <a:endParaRPr lang="en-US" dirty="0" smtClean="0">
              <a:latin typeface="Times New Roman" pitchFamily="18" charset="0"/>
              <a:cs typeface="Times New Roman" pitchFamily="18" charset="0"/>
            </a:endParaRPr>
          </a:p>
          <a:p>
            <a:pPr lvl="0" algn="just">
              <a:buFont typeface="Wingdings" pitchFamily="2" charset="2"/>
              <a:buChar char="Ø"/>
            </a:pPr>
            <a:r>
              <a:rPr lang="en-US" dirty="0" smtClean="0">
                <a:latin typeface="Times New Roman" pitchFamily="18" charset="0"/>
                <a:cs typeface="Times New Roman" pitchFamily="18" charset="0"/>
              </a:rPr>
              <a:t>Any important and urgent matter that requires members approval and the same cannot be delayed till next annual general meeting</a:t>
            </a:r>
          </a:p>
          <a:p>
            <a:pPr algn="just">
              <a:buFont typeface="Wingdings" pitchFamily="2" charset="2"/>
              <a:buChar char="Ø"/>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700" b="1" dirty="0" smtClean="0">
                <a:latin typeface="Times New Roman" pitchFamily="18" charset="0"/>
                <a:cs typeface="Times New Roman" pitchFamily="18" charset="0"/>
              </a:rPr>
              <a:t>Notice required for the members meeting:</a:t>
            </a:r>
            <a:br>
              <a:rPr lang="en-US" sz="2700" b="1" dirty="0" smtClean="0">
                <a:latin typeface="Times New Roman" pitchFamily="18" charset="0"/>
                <a:cs typeface="Times New Roman" pitchFamily="18" charset="0"/>
              </a:rPr>
            </a:br>
            <a:endParaRPr lang="en-US" sz="2700"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lvl="0">
              <a:buFont typeface="Wingdings" pitchFamily="2" charset="2"/>
              <a:buChar char="Ø"/>
            </a:pPr>
            <a:endParaRPr lang="en-US" dirty="0" smtClean="0">
              <a:latin typeface="Times New Roman" pitchFamily="18" charset="0"/>
              <a:cs typeface="Times New Roman" pitchFamily="18" charset="0"/>
            </a:endParaRPr>
          </a:p>
          <a:p>
            <a:pPr lvl="0">
              <a:buFont typeface="Wingdings" pitchFamily="2" charset="2"/>
              <a:buChar char="Ø"/>
            </a:pPr>
            <a:r>
              <a:rPr lang="en-US" dirty="0" smtClean="0">
                <a:latin typeface="Times New Roman" pitchFamily="18" charset="0"/>
                <a:cs typeface="Times New Roman" pitchFamily="18" charset="0"/>
              </a:rPr>
              <a:t>Notice shall be send 21 days before the meeting</a:t>
            </a:r>
          </a:p>
          <a:p>
            <a:pPr lvl="0">
              <a:buFont typeface="Wingdings" pitchFamily="2" charset="2"/>
              <a:buChar char="Ø"/>
            </a:pPr>
            <a:endParaRPr lang="en-US" dirty="0" smtClean="0">
              <a:latin typeface="Times New Roman" pitchFamily="18" charset="0"/>
              <a:cs typeface="Times New Roman" pitchFamily="18" charset="0"/>
            </a:endParaRPr>
          </a:p>
          <a:p>
            <a:pPr lvl="0">
              <a:buFont typeface="Wingdings" pitchFamily="2" charset="2"/>
              <a:buChar char="Ø"/>
            </a:pPr>
            <a:r>
              <a:rPr lang="en-US" dirty="0" smtClean="0">
                <a:latin typeface="Times New Roman" pitchFamily="18" charset="0"/>
                <a:cs typeface="Times New Roman" pitchFamily="18" charset="0"/>
              </a:rPr>
              <a:t>For every listed company notice shall publish in one Urdu one English newspaper having circulation in the province in which stock exchange situated where shares of the company are listed.</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nak.jpg"/>
          <p:cNvPicPr>
            <a:picLocks noGrp="1" noChangeAspect="1"/>
          </p:cNvPicPr>
          <p:nvPr isPhoto="1"/>
        </p:nvPicPr>
        <p:blipFill>
          <a:blip r:embed="rId2">
            <a:lum/>
          </a:blip>
          <a:stretch>
            <a:fillRect/>
          </a:stretch>
        </p:blipFill>
        <p:spPr>
          <a:xfrm rot="19901081">
            <a:off x="2209800" y="1676400"/>
            <a:ext cx="3200400" cy="3352800"/>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000" dirty="0" smtClean="0">
                <a:latin typeface="Times New Roman" pitchFamily="18" charset="0"/>
                <a:cs typeface="Times New Roman" pitchFamily="18" charset="0"/>
              </a:rPr>
              <a:t>Corporate law</a:t>
            </a:r>
            <a:endParaRPr lang="en-US" sz="5000"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sz="4000" dirty="0" smtClean="0">
                <a:latin typeface="Times New Roman" pitchFamily="18" charset="0"/>
                <a:cs typeface="Times New Roman" pitchFamily="18" charset="0"/>
              </a:rPr>
              <a:t>Meetings</a:t>
            </a:r>
            <a:endParaRPr lang="en-US"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b="1" dirty="0" smtClean="0">
                <a:latin typeface="Times New Roman" pitchFamily="18" charset="0"/>
                <a:cs typeface="Times New Roman" pitchFamily="18" charset="0"/>
              </a:rPr>
              <a:t>Meetings</a:t>
            </a:r>
            <a:endParaRPr lang="en-US" sz="5000" b="1" dirty="0">
              <a:latin typeface="Times New Roman" pitchFamily="18" charset="0"/>
              <a:cs typeface="Times New Roman" pitchFamily="18" charset="0"/>
            </a:endParaRPr>
          </a:p>
        </p:txBody>
      </p:sp>
      <p:sp>
        <p:nvSpPr>
          <p:cNvPr id="4" name="Content Placeholder 3"/>
          <p:cNvSpPr>
            <a:spLocks noGrp="1"/>
          </p:cNvSpPr>
          <p:nvPr>
            <p:ph sz="quarter" idx="1"/>
          </p:nvPr>
        </p:nvSpPr>
        <p:spPr/>
        <p:txBody>
          <a:bodyPr/>
          <a:lstStyle/>
          <a:p>
            <a:pPr lvl="0"/>
            <a:endParaRPr lang="en-US" dirty="0" smtClean="0">
              <a:latin typeface="Times New Roman" pitchFamily="18" charset="0"/>
              <a:cs typeface="Times New Roman" pitchFamily="18" charset="0"/>
            </a:endParaRPr>
          </a:p>
          <a:p>
            <a:pPr lvl="0">
              <a:buFont typeface="Wingdings" pitchFamily="2" charset="2"/>
              <a:buChar char="Ø"/>
            </a:pPr>
            <a:r>
              <a:rPr lang="en-US" dirty="0" smtClean="0">
                <a:latin typeface="Times New Roman" pitchFamily="18" charset="0"/>
                <a:cs typeface="Times New Roman" pitchFamily="18" charset="0"/>
              </a:rPr>
              <a:t>Statutory Meeting (Only for Public Limited Company)</a:t>
            </a:r>
          </a:p>
          <a:p>
            <a:pPr lvl="0">
              <a:buFont typeface="Wingdings" pitchFamily="2" charset="2"/>
              <a:buChar char="Ø"/>
            </a:pPr>
            <a:endParaRPr lang="en-US" dirty="0" smtClean="0">
              <a:latin typeface="Times New Roman" pitchFamily="18" charset="0"/>
              <a:cs typeface="Times New Roman" pitchFamily="18" charset="0"/>
            </a:endParaRPr>
          </a:p>
          <a:p>
            <a:pPr lvl="0">
              <a:buFont typeface="Wingdings" pitchFamily="2" charset="2"/>
              <a:buChar char="Ø"/>
            </a:pPr>
            <a:r>
              <a:rPr lang="en-US" dirty="0" smtClean="0">
                <a:latin typeface="Times New Roman" pitchFamily="18" charset="0"/>
                <a:cs typeface="Times New Roman" pitchFamily="18" charset="0"/>
              </a:rPr>
              <a:t>Annual General Meeting(For all companies)</a:t>
            </a:r>
          </a:p>
          <a:p>
            <a:pPr lvl="0">
              <a:buFont typeface="Wingdings" pitchFamily="2" charset="2"/>
              <a:buChar char="Ø"/>
            </a:pPr>
            <a:endParaRPr lang="en-US" dirty="0" smtClean="0">
              <a:latin typeface="Times New Roman" pitchFamily="18" charset="0"/>
              <a:cs typeface="Times New Roman" pitchFamily="18" charset="0"/>
            </a:endParaRPr>
          </a:p>
          <a:p>
            <a:pPr lvl="0">
              <a:buFont typeface="Wingdings" pitchFamily="2" charset="2"/>
              <a:buChar char="Ø"/>
            </a:pPr>
            <a:r>
              <a:rPr lang="en-US" dirty="0" smtClean="0">
                <a:latin typeface="Times New Roman" pitchFamily="18" charset="0"/>
                <a:cs typeface="Times New Roman" pitchFamily="18" charset="0"/>
              </a:rPr>
              <a:t>Extra Ordinary general meeting(For all companies)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706562"/>
          </a:xfrm>
        </p:spPr>
        <p:txBody>
          <a:bodyPr>
            <a:noAutofit/>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sz="5000" b="1" dirty="0" smtClean="0">
                <a:latin typeface="Times New Roman" pitchFamily="18" charset="0"/>
                <a:cs typeface="Times New Roman" pitchFamily="18" charset="0"/>
              </a:rPr>
              <a:t>Statutory Meetings:</a:t>
            </a:r>
            <a:r>
              <a:rPr lang="en-US" sz="5000" dirty="0" smtClean="0">
                <a:latin typeface="Times New Roman" pitchFamily="18" charset="0"/>
                <a:cs typeface="Times New Roman" pitchFamily="18" charset="0"/>
              </a:rPr>
              <a:t/>
            </a:r>
            <a:br>
              <a:rPr lang="en-US" sz="5000" dirty="0" smtClean="0">
                <a:latin typeface="Times New Roman" pitchFamily="18" charset="0"/>
                <a:cs typeface="Times New Roman" pitchFamily="18" charset="0"/>
              </a:rPr>
            </a:br>
            <a:endParaRPr lang="en-US" sz="50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just"/>
            <a:endParaRPr lang="en-US" sz="3000" dirty="0" smtClean="0">
              <a:latin typeface="Times New Roman" pitchFamily="18" charset="0"/>
              <a:cs typeface="Times New Roman" pitchFamily="18" charset="0"/>
            </a:endParaRPr>
          </a:p>
          <a:p>
            <a:pPr algn="just">
              <a:buFont typeface="Wingdings" pitchFamily="2" charset="2"/>
              <a:buChar char="Ø"/>
            </a:pPr>
            <a:r>
              <a:rPr lang="en-US" sz="2500" dirty="0" smtClean="0">
                <a:latin typeface="Times New Roman" pitchFamily="18" charset="0"/>
                <a:cs typeface="Times New Roman" pitchFamily="18" charset="0"/>
              </a:rPr>
              <a:t>Statutory Meeting is conveying with in 3 months and before 6 months from the date of entitlement to commencement of business.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Annual General Meetings:</a:t>
            </a:r>
            <a:endParaRPr lang="en-US" sz="40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lvl="0" algn="just">
              <a:buFont typeface="Wingdings" pitchFamily="2" charset="2"/>
              <a:buChar char="Ø"/>
            </a:pPr>
            <a:r>
              <a:rPr lang="en-US" sz="2500" dirty="0" smtClean="0">
                <a:latin typeface="Times New Roman" pitchFamily="18" charset="0"/>
                <a:cs typeface="Times New Roman" pitchFamily="18" charset="0"/>
              </a:rPr>
              <a:t>Annual general meetings is conveying with in 4months from the end of financial year and within 15 months from the last Annual General Meeting(which ever is earlier)</a:t>
            </a:r>
          </a:p>
          <a:p>
            <a:pPr lvl="0" algn="just">
              <a:buFont typeface="Wingdings" pitchFamily="2" charset="2"/>
              <a:buChar char="Ø"/>
            </a:pPr>
            <a:endParaRPr lang="en-US" sz="2500" dirty="0" smtClean="0">
              <a:latin typeface="Times New Roman" pitchFamily="18" charset="0"/>
              <a:cs typeface="Times New Roman" pitchFamily="18" charset="0"/>
            </a:endParaRPr>
          </a:p>
          <a:p>
            <a:pPr lvl="0" algn="just">
              <a:buFont typeface="Wingdings" pitchFamily="2" charset="2"/>
              <a:buChar char="Ø"/>
            </a:pPr>
            <a:r>
              <a:rPr lang="en-US" sz="2500" dirty="0" smtClean="0">
                <a:latin typeface="Times New Roman" pitchFamily="18" charset="0"/>
                <a:cs typeface="Times New Roman" pitchFamily="18" charset="0"/>
              </a:rPr>
              <a:t>1</a:t>
            </a:r>
            <a:r>
              <a:rPr lang="en-US" sz="2500" baseline="30000" dirty="0" smtClean="0">
                <a:latin typeface="Times New Roman" pitchFamily="18" charset="0"/>
                <a:cs typeface="Times New Roman" pitchFamily="18" charset="0"/>
              </a:rPr>
              <a:t>st</a:t>
            </a:r>
            <a:r>
              <a:rPr lang="en-US" sz="2500" dirty="0" smtClean="0">
                <a:latin typeface="Times New Roman" pitchFamily="18" charset="0"/>
                <a:cs typeface="Times New Roman" pitchFamily="18" charset="0"/>
              </a:rPr>
              <a:t> Annual general meeting of the company should be conveying with in 18 month from the date of incorporation.</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554162"/>
          </a:xfrm>
        </p:spPr>
        <p:txBody>
          <a:bodyPr>
            <a:noAutofit/>
          </a:bodyPr>
          <a:lstStyle/>
          <a:p>
            <a:r>
              <a:rPr lang="en-US" sz="3500" b="1" dirty="0" smtClean="0">
                <a:latin typeface="Times New Roman" pitchFamily="18" charset="0"/>
                <a:cs typeface="Times New Roman" pitchFamily="18" charset="0"/>
              </a:rPr>
              <a:t>Extra ordinary general meeting:</a:t>
            </a:r>
            <a:r>
              <a:rPr lang="en-US" sz="3500" dirty="0" smtClean="0">
                <a:latin typeface="Times New Roman" pitchFamily="18" charset="0"/>
                <a:cs typeface="Times New Roman" pitchFamily="18" charset="0"/>
              </a:rPr>
              <a:t/>
            </a:r>
            <a:br>
              <a:rPr lang="en-US" sz="3500" dirty="0" smtClean="0">
                <a:latin typeface="Times New Roman" pitchFamily="18" charset="0"/>
                <a:cs typeface="Times New Roman" pitchFamily="18" charset="0"/>
              </a:rPr>
            </a:br>
            <a:endParaRPr lang="en-US" sz="35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lvl="0"/>
            <a:endParaRPr lang="en-US" dirty="0" smtClean="0"/>
          </a:p>
          <a:p>
            <a:pPr lvl="0" algn="just">
              <a:buFont typeface="Wingdings" pitchFamily="2" charset="2"/>
              <a:buChar char="Ø"/>
            </a:pPr>
            <a:r>
              <a:rPr lang="en-US" dirty="0" smtClean="0">
                <a:latin typeface="Times New Roman" pitchFamily="18" charset="0"/>
                <a:cs typeface="Times New Roman" pitchFamily="18" charset="0"/>
              </a:rPr>
              <a:t>Extra ordinary general meetings can be conveying every time for the matter which requires approval from the members of the company and the matter cannot delay till next annual general meetings.</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Frequency of the meeting:</a:t>
            </a:r>
            <a:endParaRPr lang="en-US" sz="40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lvl="0" algn="just">
              <a:buFont typeface="Wingdings" pitchFamily="2" charset="2"/>
              <a:buChar char="Ø"/>
            </a:pPr>
            <a:r>
              <a:rPr lang="en-US" dirty="0" smtClean="0">
                <a:latin typeface="Times New Roman" pitchFamily="18" charset="0"/>
                <a:cs typeface="Times New Roman" pitchFamily="18" charset="0"/>
              </a:rPr>
              <a:t>Statuary meeting is conveying only once in the life of the company</a:t>
            </a:r>
          </a:p>
          <a:p>
            <a:pPr lvl="0" algn="just">
              <a:buFont typeface="Wingdings" pitchFamily="2" charset="2"/>
              <a:buChar char="Ø"/>
            </a:pPr>
            <a:endParaRPr lang="en-US" dirty="0" smtClean="0">
              <a:latin typeface="Times New Roman" pitchFamily="18" charset="0"/>
              <a:cs typeface="Times New Roman" pitchFamily="18" charset="0"/>
            </a:endParaRPr>
          </a:p>
          <a:p>
            <a:pPr lvl="0" algn="just">
              <a:buFont typeface="Wingdings" pitchFamily="2" charset="2"/>
              <a:buChar char="Ø"/>
            </a:pPr>
            <a:r>
              <a:rPr lang="en-US" dirty="0" smtClean="0">
                <a:latin typeface="Times New Roman" pitchFamily="18" charset="0"/>
                <a:cs typeface="Times New Roman" pitchFamily="18" charset="0"/>
              </a:rPr>
              <a:t>For annual general meeting, every company shall conveying annual general meeting once for every financial year.</a:t>
            </a:r>
          </a:p>
          <a:p>
            <a:pPr lvl="0" algn="just">
              <a:buFont typeface="Wingdings" pitchFamily="2" charset="2"/>
              <a:buChar char="Ø"/>
            </a:pPr>
            <a:endParaRPr lang="en-US" dirty="0" smtClean="0">
              <a:latin typeface="Times New Roman" pitchFamily="18" charset="0"/>
              <a:cs typeface="Times New Roman" pitchFamily="18" charset="0"/>
            </a:endParaRPr>
          </a:p>
          <a:p>
            <a:pPr lvl="0" algn="just">
              <a:buFont typeface="Wingdings" pitchFamily="2" charset="2"/>
              <a:buChar char="Ø"/>
            </a:pPr>
            <a:r>
              <a:rPr lang="en-US" dirty="0" smtClean="0">
                <a:latin typeface="Times New Roman" pitchFamily="18" charset="0"/>
                <a:cs typeface="Times New Roman" pitchFamily="18" charset="0"/>
              </a:rPr>
              <a:t>For extra ordinary general meeting, shall be conveying any time when required.</a:t>
            </a:r>
          </a:p>
          <a:p>
            <a:pPr algn="just">
              <a:buFont typeface="Wingdings" pitchFamily="2" charset="2"/>
              <a:buChar char="Ø"/>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477962"/>
          </a:xfrm>
        </p:spPr>
        <p:txBody>
          <a:bodyPr>
            <a:noAutofit/>
          </a:bodyPr>
          <a:lstStyle/>
          <a:p>
            <a:r>
              <a:rPr lang="en-US" sz="4000" b="1" dirty="0" smtClean="0">
                <a:latin typeface="Times New Roman" pitchFamily="18" charset="0"/>
                <a:cs typeface="Times New Roman" pitchFamily="18" charset="0"/>
              </a:rPr>
              <a:t>How can call meeting:</a:t>
            </a:r>
            <a:br>
              <a:rPr lang="en-US" sz="4000" b="1" dirty="0" smtClean="0">
                <a:latin typeface="Times New Roman" pitchFamily="18" charset="0"/>
                <a:cs typeface="Times New Roman" pitchFamily="18" charset="0"/>
              </a:rPr>
            </a:br>
            <a:endParaRPr lang="en-US" sz="4000"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Autofit/>
          </a:bodyPr>
          <a:lstStyle/>
          <a:p>
            <a:pPr>
              <a:buNone/>
            </a:pPr>
            <a:r>
              <a:rPr lang="en-US" b="1" dirty="0" smtClean="0">
                <a:latin typeface="Times New Roman" pitchFamily="18" charset="0"/>
                <a:cs typeface="Times New Roman" pitchFamily="18" charset="0"/>
              </a:rPr>
              <a:t>Statuary meeting:</a:t>
            </a:r>
            <a:endParaRPr lang="en-US" dirty="0" smtClean="0">
              <a:latin typeface="Times New Roman" pitchFamily="18" charset="0"/>
              <a:cs typeface="Times New Roman" pitchFamily="18" charset="0"/>
            </a:endParaRPr>
          </a:p>
          <a:p>
            <a:pPr lvl="0">
              <a:buFont typeface="Wingdings" pitchFamily="2" charset="2"/>
              <a:buChar char="Ø"/>
            </a:pPr>
            <a:r>
              <a:rPr lang="en-US" dirty="0" smtClean="0">
                <a:latin typeface="Times New Roman" pitchFamily="18" charset="0"/>
                <a:cs typeface="Times New Roman" pitchFamily="18" charset="0"/>
              </a:rPr>
              <a:t>Only company call the meeting</a:t>
            </a:r>
          </a:p>
          <a:p>
            <a:pPr lvl="0">
              <a:buFont typeface="Wingdings" pitchFamily="2" charset="2"/>
              <a:buChar char="Ø"/>
            </a:pPr>
            <a:endParaRPr lang="en-US" dirty="0" smtClean="0">
              <a:latin typeface="Times New Roman" pitchFamily="18" charset="0"/>
              <a:cs typeface="Times New Roman" pitchFamily="18" charset="0"/>
            </a:endParaRPr>
          </a:p>
          <a:p>
            <a:pPr lvl="0">
              <a:buFont typeface="Wingdings" pitchFamily="2" charset="2"/>
              <a:buChar char="Ø"/>
            </a:pPr>
            <a:r>
              <a:rPr lang="en-US" dirty="0" smtClean="0">
                <a:latin typeface="Times New Roman" pitchFamily="18" charset="0"/>
                <a:cs typeface="Times New Roman" pitchFamily="18" charset="0"/>
              </a:rPr>
              <a:t>Director or any person who have the authority to call the meeting may be call the meeting</a:t>
            </a:r>
          </a:p>
          <a:p>
            <a:pPr>
              <a:buNone/>
            </a:pPr>
            <a:r>
              <a:rPr lang="en-US" b="1" dirty="0" smtClean="0">
                <a:latin typeface="Times New Roman" pitchFamily="18" charset="0"/>
                <a:cs typeface="Times New Roman" pitchFamily="18" charset="0"/>
              </a:rPr>
              <a:t>Annual general meeting:</a:t>
            </a:r>
            <a:endParaRPr lang="en-US" dirty="0" smtClean="0">
              <a:latin typeface="Times New Roman" pitchFamily="18" charset="0"/>
              <a:cs typeface="Times New Roman" pitchFamily="18" charset="0"/>
            </a:endParaRPr>
          </a:p>
          <a:p>
            <a:pPr lvl="0">
              <a:buFont typeface="Wingdings" pitchFamily="2" charset="2"/>
              <a:buChar char="Ø"/>
            </a:pPr>
            <a:r>
              <a:rPr lang="en-US" dirty="0" smtClean="0">
                <a:latin typeface="Times New Roman" pitchFamily="18" charset="0"/>
                <a:cs typeface="Times New Roman" pitchFamily="18" charset="0"/>
              </a:rPr>
              <a:t>Only company call the meeting</a:t>
            </a:r>
          </a:p>
          <a:p>
            <a:pPr lvl="0">
              <a:buFont typeface="Wingdings" pitchFamily="2" charset="2"/>
              <a:buChar char="Ø"/>
            </a:pPr>
            <a:endParaRPr lang="en-US" dirty="0" smtClean="0">
              <a:latin typeface="Times New Roman" pitchFamily="18" charset="0"/>
              <a:cs typeface="Times New Roman" pitchFamily="18" charset="0"/>
            </a:endParaRPr>
          </a:p>
          <a:p>
            <a:pPr lvl="0">
              <a:buFont typeface="Wingdings" pitchFamily="2" charset="2"/>
              <a:buChar char="Ø"/>
            </a:pPr>
            <a:r>
              <a:rPr lang="en-US" dirty="0" smtClean="0">
                <a:latin typeface="Times New Roman" pitchFamily="18" charset="0"/>
                <a:cs typeface="Times New Roman" pitchFamily="18" charset="0"/>
              </a:rPr>
              <a:t>Director or any person who have the authority to call the meeting may be call the meeting</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62000"/>
            <a:ext cx="7467600" cy="5711952"/>
          </a:xfrm>
        </p:spPr>
        <p:txBody>
          <a:bodyPr/>
          <a:lstStyle/>
          <a:p>
            <a:pPr>
              <a:buNone/>
            </a:pPr>
            <a:r>
              <a:rPr lang="en-US" b="1" dirty="0" smtClean="0">
                <a:latin typeface="Times New Roman" pitchFamily="18" charset="0"/>
                <a:cs typeface="Times New Roman" pitchFamily="18" charset="0"/>
              </a:rPr>
              <a:t>Extra ordinary general meeting:</a:t>
            </a:r>
            <a:endParaRPr lang="en-US" dirty="0" smtClean="0">
              <a:latin typeface="Times New Roman" pitchFamily="18" charset="0"/>
              <a:cs typeface="Times New Roman" pitchFamily="18" charset="0"/>
            </a:endParaRPr>
          </a:p>
          <a:p>
            <a:pPr lvl="0">
              <a:buFont typeface="Wingdings" pitchFamily="2" charset="2"/>
              <a:buChar char="Ø"/>
            </a:pPr>
            <a:r>
              <a:rPr lang="en-US" dirty="0" smtClean="0">
                <a:latin typeface="Times New Roman" pitchFamily="18" charset="0"/>
                <a:cs typeface="Times New Roman" pitchFamily="18" charset="0"/>
              </a:rPr>
              <a:t>Company can call the meeting</a:t>
            </a:r>
          </a:p>
          <a:p>
            <a:pPr lvl="0">
              <a:buFont typeface="Wingdings" pitchFamily="2" charset="2"/>
              <a:buChar char="Ø"/>
            </a:pPr>
            <a:endParaRPr lang="en-US" dirty="0" smtClean="0">
              <a:latin typeface="Times New Roman" pitchFamily="18" charset="0"/>
              <a:cs typeface="Times New Roman" pitchFamily="18" charset="0"/>
            </a:endParaRPr>
          </a:p>
          <a:p>
            <a:pPr lvl="0">
              <a:buFont typeface="Wingdings" pitchFamily="2" charset="2"/>
              <a:buChar char="Ø"/>
            </a:pPr>
            <a:r>
              <a:rPr lang="en-US" dirty="0" smtClean="0">
                <a:latin typeface="Times New Roman" pitchFamily="18" charset="0"/>
                <a:cs typeface="Times New Roman" pitchFamily="18" charset="0"/>
              </a:rPr>
              <a:t>Directors/company can call meeting only the requisition by the members having at least 1/10 of voting rights</a:t>
            </a:r>
          </a:p>
          <a:p>
            <a:pPr lvl="0">
              <a:buFont typeface="Wingdings" pitchFamily="2" charset="2"/>
              <a:buChar char="Ø"/>
            </a:pPr>
            <a:endParaRPr lang="en-US" dirty="0" smtClean="0">
              <a:latin typeface="Times New Roman" pitchFamily="18" charset="0"/>
              <a:cs typeface="Times New Roman" pitchFamily="18" charset="0"/>
            </a:endParaRPr>
          </a:p>
          <a:p>
            <a:pPr lvl="0">
              <a:buFont typeface="Wingdings" pitchFamily="2" charset="2"/>
              <a:buChar char="Ø"/>
            </a:pPr>
            <a:r>
              <a:rPr lang="en-US" dirty="0" smtClean="0">
                <a:latin typeface="Times New Roman" pitchFamily="18" charset="0"/>
                <a:cs typeface="Times New Roman" pitchFamily="18" charset="0"/>
              </a:rPr>
              <a:t>If company fails to call the meeting on the request of </a:t>
            </a:r>
            <a:r>
              <a:rPr lang="en-US" dirty="0" err="1" smtClean="0">
                <a:latin typeface="Times New Roman" pitchFamily="18" charset="0"/>
                <a:cs typeface="Times New Roman" pitchFamily="18" charset="0"/>
              </a:rPr>
              <a:t>requisitionist</a:t>
            </a:r>
            <a:r>
              <a:rPr lang="en-US" dirty="0" smtClean="0">
                <a:latin typeface="Times New Roman" pitchFamily="18" charset="0"/>
                <a:cs typeface="Times New Roman" pitchFamily="18" charset="0"/>
              </a:rPr>
              <a:t> within 21days from the date of requisition, then the </a:t>
            </a:r>
            <a:r>
              <a:rPr lang="en-US" dirty="0" err="1" smtClean="0">
                <a:latin typeface="Times New Roman" pitchFamily="18" charset="0"/>
                <a:cs typeface="Times New Roman" pitchFamily="18" charset="0"/>
              </a:rPr>
              <a:t>requisitionist</a:t>
            </a:r>
            <a:r>
              <a:rPr lang="en-US" dirty="0" smtClean="0">
                <a:latin typeface="Times New Roman" pitchFamily="18" charset="0"/>
                <a:cs typeface="Times New Roman" pitchFamily="18" charset="0"/>
              </a:rPr>
              <a:t> can call the meeting, within 3 months from the date of requisition.</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7E8D3"/>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50</TotalTime>
  <Words>825</Words>
  <Application>Microsoft Office PowerPoint</Application>
  <PresentationFormat>On-screen Show (4:3)</PresentationFormat>
  <Paragraphs>102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Oriel</vt:lpstr>
      <vt:lpstr>Slide 1</vt:lpstr>
      <vt:lpstr>Corporate law</vt:lpstr>
      <vt:lpstr>Meetings</vt:lpstr>
      <vt:lpstr>             Statutory Meetings: </vt:lpstr>
      <vt:lpstr>Annual General Meetings:</vt:lpstr>
      <vt:lpstr>Extra ordinary general meeting: </vt:lpstr>
      <vt:lpstr>Frequency of the meeting:</vt:lpstr>
      <vt:lpstr>How can call meeting: </vt:lpstr>
      <vt:lpstr>Slide 9</vt:lpstr>
      <vt:lpstr>Who will chair the meeting? </vt:lpstr>
      <vt:lpstr>Quorum: </vt:lpstr>
      <vt:lpstr>Slide 12</vt:lpstr>
      <vt:lpstr>Business of the meeting: </vt:lpstr>
      <vt:lpstr>Slide 14</vt:lpstr>
      <vt:lpstr>Slide 15</vt:lpstr>
      <vt:lpstr>Slide 16</vt:lpstr>
      <vt:lpstr>Slide 17</vt:lpstr>
      <vt:lpstr>Notice required for the members meeting: </vt:lpstr>
      <vt:lpstr>Slide 19</vt:lpstr>
    </vt:vector>
  </TitlesOfParts>
  <Company>AMMAD SURGICAL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WAMIQ BILAL</dc:creator>
  <cp:lastModifiedBy>SALEH JAN</cp:lastModifiedBy>
  <cp:revision>18</cp:revision>
  <dcterms:created xsi:type="dcterms:W3CDTF">2012-03-27T06:20:07Z</dcterms:created>
  <dcterms:modified xsi:type="dcterms:W3CDTF">2012-04-04T13:15:31Z</dcterms:modified>
</cp:coreProperties>
</file>