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1"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D2E49B0-12FE-48BA-B4D3-F4BE22818346}" type="datetimeFigureOut">
              <a:rPr lang="en-US" smtClean="0"/>
              <a:pPr/>
              <a:t>4/4/2012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E9130F9-68E3-43AE-9154-59BD0F47CA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E49B0-12FE-48BA-B4D3-F4BE22818346}"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E49B0-12FE-48BA-B4D3-F4BE22818346}"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E49B0-12FE-48BA-B4D3-F4BE22818346}"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2E49B0-12FE-48BA-B4D3-F4BE22818346}" type="datetimeFigureOut">
              <a:rPr lang="en-US" smtClean="0"/>
              <a:pPr/>
              <a:t>4/4/2012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130F9-68E3-43AE-9154-59BD0F47CAB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2E49B0-12FE-48BA-B4D3-F4BE22818346}"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2E49B0-12FE-48BA-B4D3-F4BE22818346}" type="datetimeFigureOut">
              <a:rPr lang="en-US" smtClean="0"/>
              <a:pPr/>
              <a:t>4/4/2012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E49B0-12FE-48BA-B4D3-F4BE22818346}" type="datetimeFigureOut">
              <a:rPr lang="en-US" smtClean="0"/>
              <a:pPr/>
              <a:t>4/4/2012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E49B0-12FE-48BA-B4D3-F4BE22818346}" type="datetimeFigureOut">
              <a:rPr lang="en-US" smtClean="0"/>
              <a:pPr/>
              <a:t>4/4/2012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2E49B0-12FE-48BA-B4D3-F4BE22818346}"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130F9-68E3-43AE-9154-59BD0F47CA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E49B0-12FE-48BA-B4D3-F4BE22818346}" type="datetimeFigureOut">
              <a:rPr lang="en-US" smtClean="0"/>
              <a:pPr/>
              <a:t>4/4/2012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E9130F9-68E3-43AE-9154-59BD0F47CAB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2E49B0-12FE-48BA-B4D3-F4BE22818346}" type="datetimeFigureOut">
              <a:rPr lang="en-US" smtClean="0"/>
              <a:pPr/>
              <a:t>4/4/2012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9130F9-68E3-43AE-9154-59BD0F47CAB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ismillah_03___1440x900_by_bekiryilmaz.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r>
              <a:rPr lang="en-US" b="1" u="sng" dirty="0" smtClean="0"/>
              <a:t>PROCEDURE FOR ELECTION OF DIRECTORS OF COMPANY NOT HAVING SHARE CAPITAL</a:t>
            </a:r>
            <a:endParaRPr lang="en-US" dirty="0"/>
          </a:p>
        </p:txBody>
      </p:sp>
      <p:sp>
        <p:nvSpPr>
          <p:cNvPr id="3" name="Content Placeholder 2"/>
          <p:cNvSpPr>
            <a:spLocks noGrp="1"/>
          </p:cNvSpPr>
          <p:nvPr>
            <p:ph idx="1"/>
          </p:nvPr>
        </p:nvSpPr>
        <p:spPr/>
        <p:txBody>
          <a:bodyPr/>
          <a:lstStyle/>
          <a:p>
            <a:pPr>
              <a:buNone/>
            </a:pPr>
            <a:endParaRPr lang="en-US" dirty="0" smtClean="0"/>
          </a:p>
          <a:p>
            <a:endParaRPr lang="en-US" dirty="0" smtClean="0"/>
          </a:p>
          <a:p>
            <a:pPr>
              <a:buFont typeface="Wingdings" pitchFamily="2" charset="2"/>
              <a:buChar char="Ø"/>
            </a:pPr>
            <a:endParaRPr lang="en-US" dirty="0" smtClean="0"/>
          </a:p>
          <a:p>
            <a:pPr>
              <a:buFont typeface="Wingdings" pitchFamily="2" charset="2"/>
              <a:buChar char="Ø"/>
            </a:pPr>
            <a:r>
              <a:rPr lang="en-US" dirty="0" smtClean="0"/>
              <a:t>as provided in its articles of associations. (Sec 178(6))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Creditors may nominate directors</a:t>
            </a:r>
            <a:endParaRPr lang="en-US" dirty="0"/>
          </a:p>
        </p:txBody>
      </p:sp>
      <p:sp>
        <p:nvSpPr>
          <p:cNvPr id="3" name="Content Placeholder 2"/>
          <p:cNvSpPr>
            <a:spLocks noGrp="1"/>
          </p:cNvSpPr>
          <p:nvPr>
            <p:ph idx="1"/>
          </p:nvPr>
        </p:nvSpPr>
        <p:spPr>
          <a:xfrm>
            <a:off x="304800" y="2133600"/>
            <a:ext cx="8229600" cy="4389120"/>
          </a:xfrm>
        </p:spPr>
        <p:txBody>
          <a:bodyPr/>
          <a:lstStyle/>
          <a:p>
            <a:pPr>
              <a:buNone/>
            </a:pPr>
            <a:endParaRPr lang="en-US" dirty="0" smtClean="0"/>
          </a:p>
          <a:p>
            <a:pPr>
              <a:buFont typeface="Wingdings" pitchFamily="2" charset="2"/>
              <a:buChar char="Ø"/>
            </a:pPr>
            <a:r>
              <a:rPr lang="en-US" dirty="0" smtClean="0"/>
              <a:t>A company may have directors nominated by the company's creditors, or other special interests by virtue of contractual arrangements.</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b="1" u="sng" cap="all" dirty="0" smtClean="0"/>
              <a:t>Consent to act as director to be filed with registrar: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dirty="0" smtClean="0"/>
              <a:t>"No person shall be appointed or nominated as a director or chief executive of a company or represent as holding such office, unless such person has given his consent in writing for such appointment or nomination.“</a:t>
            </a:r>
          </a:p>
          <a:p>
            <a:pPr algn="just">
              <a:buFont typeface="Wingdings" pitchFamily="2" charset="2"/>
              <a:buChar char="Ø"/>
            </a:pPr>
            <a:r>
              <a:rPr lang="en-US" dirty="0" smtClean="0"/>
              <a:t>Within fourteen days from the date of appointment or nomination, as the case may be, the company shall file with the registrar a list of persons who have consented to act as director or chief executive of the company.</a:t>
            </a:r>
          </a:p>
          <a:p>
            <a:pPr algn="just">
              <a:buFont typeface="Wingdings" pitchFamily="2" charset="2"/>
              <a:buChar char="Ø"/>
            </a:pPr>
            <a:r>
              <a:rPr lang="en-US" dirty="0" smtClean="0"/>
              <a:t>This section shall not apply to a private company, not being a private company which is a subsidiary of a public company.</a:t>
            </a:r>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r>
              <a:rPr lang="en-US" b="1" u="sng" cap="all" dirty="0" smtClean="0"/>
              <a:t>Ineligibility of certain persons to become director</a:t>
            </a:r>
            <a:r>
              <a:rPr lang="en-US"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2468880"/>
            <a:ext cx="8229600" cy="4389120"/>
          </a:xfrm>
        </p:spPr>
        <p:txBody>
          <a:bodyPr>
            <a:normAutofit/>
          </a:bodyPr>
          <a:lstStyle/>
          <a:p>
            <a:pPr>
              <a:buFont typeface="Wingdings" pitchFamily="2" charset="2"/>
              <a:buChar char="Ø"/>
            </a:pPr>
            <a:r>
              <a:rPr lang="en-US" dirty="0" smtClean="0"/>
              <a:t>No person shall be appointed as a director of a company if he,-</a:t>
            </a:r>
          </a:p>
          <a:p>
            <a:pPr>
              <a:buFont typeface="Wingdings" pitchFamily="2" charset="2"/>
              <a:buChar char="Ø"/>
            </a:pPr>
            <a:r>
              <a:rPr lang="en-US" dirty="0" smtClean="0"/>
              <a:t>Is a minor?</a:t>
            </a:r>
          </a:p>
          <a:p>
            <a:pPr>
              <a:buFont typeface="Wingdings" pitchFamily="2" charset="2"/>
              <a:buChar char="Ø"/>
            </a:pPr>
            <a:r>
              <a:rPr lang="en-US" dirty="0" smtClean="0"/>
              <a:t>is of unsound mind;</a:t>
            </a:r>
          </a:p>
          <a:p>
            <a:pPr>
              <a:buFont typeface="Wingdings" pitchFamily="2" charset="2"/>
              <a:buChar char="Ø"/>
            </a:pPr>
            <a:r>
              <a:rPr lang="en-US" dirty="0" smtClean="0"/>
              <a:t>Has been convicted by a Court of law for an offence involving moral turpitude;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REMOVAL OF DIRECTORS</a:t>
            </a:r>
            <a:endParaRPr lang="en-US" dirty="0"/>
          </a:p>
        </p:txBody>
      </p:sp>
      <p:sp>
        <p:nvSpPr>
          <p:cNvPr id="3" name="Content Placeholder 2"/>
          <p:cNvSpPr>
            <a:spLocks noGrp="1"/>
          </p:cNvSpPr>
          <p:nvPr>
            <p:ph idx="1"/>
          </p:nvPr>
        </p:nvSpPr>
        <p:spPr/>
        <p:txBody>
          <a:bodyPr/>
          <a:lstStyle/>
          <a:p>
            <a:pPr>
              <a:buNone/>
            </a:pPr>
            <a:r>
              <a:rPr lang="en-US" dirty="0" smtClean="0"/>
              <a:t> </a:t>
            </a:r>
          </a:p>
          <a:p>
            <a:pPr>
              <a:buFont typeface="Wingdings" pitchFamily="2" charset="2"/>
              <a:buChar char="Ø"/>
            </a:pPr>
            <a:r>
              <a:rPr lang="en-US" dirty="0" smtClean="0"/>
              <a:t>A company may by resolution in general meeting remove a director appointed under section 176 or section 180 or elected in the manner provided for in section 178:</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US" sz="4400" b="1" dirty="0" smtClean="0"/>
          </a:p>
          <a:p>
            <a:pPr>
              <a:buNone/>
            </a:pPr>
            <a:r>
              <a:rPr lang="en-US" sz="4400" b="1" dirty="0" smtClean="0"/>
              <a:t>			THANK YOU…</a:t>
            </a:r>
            <a:r>
              <a:rPr lang="en-US" sz="4400" b="1" dirty="0" smtClean="0">
                <a:sym typeface="Wingdings" pitchFamily="2" charset="2"/>
              </a:rPr>
              <a:t></a:t>
            </a:r>
          </a:p>
          <a:p>
            <a:pPr>
              <a:buNone/>
            </a:pPr>
            <a:endParaRPr 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t>Presented to:</a:t>
            </a:r>
            <a:br>
              <a:rPr lang="en-US" dirty="0" smtClean="0"/>
            </a:br>
            <a:r>
              <a:rPr lang="en-US" dirty="0" smtClean="0"/>
              <a:t>Prof. Amir </a:t>
            </a:r>
            <a:r>
              <a:rPr lang="en-US" dirty="0" err="1" smtClean="0"/>
              <a:t>Faheem</a:t>
            </a:r>
            <a:endParaRPr lang="en-US" dirty="0"/>
          </a:p>
        </p:txBody>
      </p:sp>
      <p:sp>
        <p:nvSpPr>
          <p:cNvPr id="3" name="Content Placeholder 2"/>
          <p:cNvSpPr>
            <a:spLocks noGrp="1"/>
          </p:cNvSpPr>
          <p:nvPr>
            <p:ph idx="1"/>
          </p:nvPr>
        </p:nvSpPr>
        <p:spPr>
          <a:xfrm>
            <a:off x="457200" y="2392680"/>
            <a:ext cx="8229600" cy="4389120"/>
          </a:xfrm>
        </p:spPr>
        <p:txBody>
          <a:bodyPr/>
          <a:lstStyle/>
          <a:p>
            <a:pPr>
              <a:buNone/>
            </a:pPr>
            <a:r>
              <a:rPr lang="en-US" dirty="0" smtClean="0"/>
              <a:t>Presented by:</a:t>
            </a:r>
          </a:p>
          <a:p>
            <a:pPr>
              <a:buNone/>
            </a:pPr>
            <a:r>
              <a:rPr lang="en-US" dirty="0" smtClean="0"/>
              <a:t>	</a:t>
            </a:r>
            <a:r>
              <a:rPr lang="en-US" dirty="0" err="1" smtClean="0"/>
              <a:t>Ubaid</a:t>
            </a:r>
            <a:r>
              <a:rPr lang="en-US" dirty="0" smtClean="0"/>
              <a:t> </a:t>
            </a:r>
            <a:r>
              <a:rPr lang="en-US" dirty="0" err="1" smtClean="0"/>
              <a:t>ur</a:t>
            </a:r>
            <a:r>
              <a:rPr lang="en-US" dirty="0" smtClean="0"/>
              <a:t> Rehman (11371)</a:t>
            </a:r>
          </a:p>
          <a:p>
            <a:pPr>
              <a:buNone/>
            </a:pPr>
            <a:r>
              <a:rPr lang="en-US" dirty="0" smtClean="0"/>
              <a:t>	Nadia Tariq (11369)</a:t>
            </a:r>
          </a:p>
          <a:p>
            <a:pPr>
              <a:buNone/>
            </a:pPr>
            <a:r>
              <a:rPr lang="en-US" dirty="0" smtClean="0"/>
              <a:t>	Ahmed Hassan (11306)</a:t>
            </a:r>
          </a:p>
          <a:p>
            <a:pPr>
              <a:buNone/>
            </a:pPr>
            <a:r>
              <a:rPr lang="en-US" dirty="0" smtClean="0"/>
              <a:t>	</a:t>
            </a:r>
            <a:r>
              <a:rPr lang="en-US" dirty="0" err="1" smtClean="0"/>
              <a:t>Muhamad</a:t>
            </a:r>
            <a:r>
              <a:rPr lang="en-US" dirty="0" smtClean="0"/>
              <a:t> </a:t>
            </a:r>
            <a:r>
              <a:rPr lang="en-US" dirty="0" err="1" smtClean="0"/>
              <a:t>Sabir</a:t>
            </a:r>
            <a:r>
              <a:rPr lang="en-US" dirty="0" smtClean="0"/>
              <a:t> (11308)</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DIRECTORS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A </a:t>
            </a:r>
            <a:r>
              <a:rPr lang="en-US" b="1" dirty="0"/>
              <a:t>board of directors</a:t>
            </a:r>
            <a:r>
              <a:rPr lang="en-US" dirty="0"/>
              <a:t> is a body of elected or appointed members who </a:t>
            </a:r>
            <a:r>
              <a:rPr lang="en-US" dirty="0" smtClean="0"/>
              <a:t>manage the </a:t>
            </a:r>
            <a:r>
              <a:rPr lang="en-US" dirty="0"/>
              <a:t>activities of a </a:t>
            </a:r>
            <a:r>
              <a:rPr lang="en-US" dirty="0" smtClean="0"/>
              <a:t>enterprise. Other </a:t>
            </a:r>
            <a:r>
              <a:rPr lang="en-US" dirty="0"/>
              <a:t>names </a:t>
            </a:r>
            <a:r>
              <a:rPr lang="en-US" dirty="0" smtClean="0"/>
              <a:t>include:</a:t>
            </a:r>
          </a:p>
          <a:p>
            <a:pPr algn="just">
              <a:buFont typeface="Wingdings" pitchFamily="2" charset="2"/>
              <a:buChar char="Ø"/>
            </a:pPr>
            <a:r>
              <a:rPr lang="en-US" b="1" dirty="0" smtClean="0"/>
              <a:t>board </a:t>
            </a:r>
            <a:r>
              <a:rPr lang="en-US" b="1" dirty="0"/>
              <a:t>of </a:t>
            </a:r>
            <a:r>
              <a:rPr lang="en-US" b="1" dirty="0" smtClean="0"/>
              <a:t>governors</a:t>
            </a:r>
            <a:endParaRPr lang="en-US" dirty="0" smtClean="0"/>
          </a:p>
          <a:p>
            <a:pPr algn="just">
              <a:buFont typeface="Wingdings" pitchFamily="2" charset="2"/>
              <a:buChar char="Ø"/>
            </a:pPr>
            <a:r>
              <a:rPr lang="en-US" b="1" dirty="0" smtClean="0"/>
              <a:t>board </a:t>
            </a:r>
            <a:r>
              <a:rPr lang="en-US" b="1" dirty="0"/>
              <a:t>of </a:t>
            </a:r>
            <a:r>
              <a:rPr lang="en-US" b="1" dirty="0" smtClean="0"/>
              <a:t>managers</a:t>
            </a:r>
            <a:endParaRPr lang="en-US" dirty="0" smtClean="0"/>
          </a:p>
          <a:p>
            <a:pPr algn="just">
              <a:buFont typeface="Wingdings" pitchFamily="2" charset="2"/>
              <a:buChar char="Ø"/>
            </a:pPr>
            <a:r>
              <a:rPr lang="en-US" b="1" dirty="0" smtClean="0"/>
              <a:t>board </a:t>
            </a:r>
            <a:r>
              <a:rPr lang="en-US" b="1" dirty="0"/>
              <a:t>of </a:t>
            </a:r>
            <a:r>
              <a:rPr lang="en-US" b="1" dirty="0" smtClean="0"/>
              <a:t>regents</a:t>
            </a:r>
            <a:endParaRPr lang="en-US" dirty="0" smtClean="0"/>
          </a:p>
          <a:p>
            <a:pPr algn="just">
              <a:buFont typeface="Wingdings" pitchFamily="2" charset="2"/>
              <a:buChar char="Ø"/>
            </a:pPr>
            <a:r>
              <a:rPr lang="en-US" b="1" dirty="0" smtClean="0"/>
              <a:t>board </a:t>
            </a:r>
            <a:r>
              <a:rPr lang="en-US" b="1" dirty="0"/>
              <a:t>of </a:t>
            </a:r>
            <a:r>
              <a:rPr lang="en-US" b="1" dirty="0" smtClean="0"/>
              <a:t>trustees</a:t>
            </a:r>
            <a:endParaRPr lang="en-US" dirty="0" smtClean="0"/>
          </a:p>
          <a:p>
            <a:pPr algn="just">
              <a:buFont typeface="Wingdings" pitchFamily="2" charset="2"/>
              <a:buChar char="Ø"/>
            </a:pPr>
            <a:r>
              <a:rPr lang="en-US" b="1" dirty="0" smtClean="0"/>
              <a:t>board </a:t>
            </a:r>
            <a:r>
              <a:rPr lang="en-US" b="1" dirty="0"/>
              <a:t>of </a:t>
            </a:r>
            <a:r>
              <a:rPr lang="en-US" b="1" dirty="0" smtClean="0"/>
              <a:t>visitors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a:t>Minimum Number of </a:t>
            </a:r>
            <a:r>
              <a:rPr lang="en-US" b="1" u="sng" cap="all" dirty="0" smtClean="0"/>
              <a:t>Directors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Font typeface="Wingdings" pitchFamily="2" charset="2"/>
              <a:buChar char="Ø"/>
            </a:pPr>
            <a:r>
              <a:rPr lang="en-US" dirty="0" smtClean="0"/>
              <a:t>    Every listed company shall have not less than seven directors to be elected in a general meeting in the manner provided in this Ordinance.</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rmAutofit fontScale="90000"/>
          </a:bodyPr>
          <a:lstStyle/>
          <a:p>
            <a:r>
              <a:rPr lang="en-US" b="1" u="sng" cap="all" dirty="0"/>
              <a:t>Procedure for election of </a:t>
            </a:r>
            <a:r>
              <a:rPr lang="en-US" b="1" u="sng" cap="all" dirty="0" smtClean="0"/>
              <a:t>directors</a:t>
            </a:r>
            <a:endParaRPr lang="en-US" dirty="0"/>
          </a:p>
        </p:txBody>
      </p:sp>
      <p:sp>
        <p:nvSpPr>
          <p:cNvPr id="3" name="Content Placeholder 2"/>
          <p:cNvSpPr>
            <a:spLocks noGrp="1"/>
          </p:cNvSpPr>
          <p:nvPr>
            <p:ph idx="1"/>
          </p:nvPr>
        </p:nvSpPr>
        <p:spPr>
          <a:xfrm>
            <a:off x="457200" y="2286000"/>
            <a:ext cx="8229600" cy="5105400"/>
          </a:xfrm>
        </p:spPr>
        <p:txBody>
          <a:bodyPr/>
          <a:lstStyle/>
          <a:p>
            <a:pPr algn="just">
              <a:buFont typeface="Wingdings" pitchFamily="2" charset="2"/>
              <a:buChar char="Ø"/>
            </a:pPr>
            <a:r>
              <a:rPr lang="en-US" dirty="0" smtClean="0"/>
              <a:t>The </a:t>
            </a:r>
            <a:r>
              <a:rPr lang="en-US" dirty="0"/>
              <a:t>directors of a company </a:t>
            </a:r>
            <a:r>
              <a:rPr lang="en-US" dirty="0" smtClean="0"/>
              <a:t>shall fix </a:t>
            </a:r>
            <a:r>
              <a:rPr lang="en-US" dirty="0"/>
              <a:t>the number of elected directors of the </a:t>
            </a:r>
            <a:r>
              <a:rPr lang="en-US" dirty="0" smtClean="0"/>
              <a:t>company before 35 days of </a:t>
            </a:r>
            <a:r>
              <a:rPr lang="en-US" dirty="0"/>
              <a:t>the convening of the general meeting at which directors are to be elected.</a:t>
            </a:r>
          </a:p>
          <a:p>
            <a:pPr algn="just"/>
            <a:endParaRPr lang="en-US" dirty="0" smtClean="0"/>
          </a:p>
          <a:p>
            <a:pPr algn="just"/>
            <a:endParaRPr lang="en-US" dirty="0" smtClean="0"/>
          </a:p>
          <a:p>
            <a:pPr algn="just">
              <a:buFont typeface="Wingdings" pitchFamily="2" charset="2"/>
              <a:buChar char="Ø"/>
            </a:pPr>
            <a:r>
              <a:rPr lang="en-US" dirty="0" smtClean="0"/>
              <a:t>The person contesting the election should be proposed by 2 members.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Procedure for election of directors</a:t>
            </a:r>
            <a:endParaRPr lang="en-US" dirty="0"/>
          </a:p>
        </p:txBody>
      </p:sp>
      <p:sp>
        <p:nvSpPr>
          <p:cNvPr id="3" name="Content Placeholder 2"/>
          <p:cNvSpPr>
            <a:spLocks noGrp="1"/>
          </p:cNvSpPr>
          <p:nvPr>
            <p:ph idx="1"/>
          </p:nvPr>
        </p:nvSpPr>
        <p:spPr>
          <a:xfrm>
            <a:off x="457200" y="2286000"/>
            <a:ext cx="8229600" cy="4389120"/>
          </a:xfrm>
        </p:spPr>
        <p:txBody>
          <a:bodyPr/>
          <a:lstStyle/>
          <a:p>
            <a:pPr algn="just">
              <a:buFont typeface="Wingdings" pitchFamily="2" charset="2"/>
              <a:buChar char="Ø"/>
            </a:pPr>
            <a:r>
              <a:rPr lang="en-US" dirty="0" smtClean="0"/>
              <a:t>21 days before the meeting, the company shall sent the notice to the members of the company for the election of directors.</a:t>
            </a:r>
          </a:p>
          <a:p>
            <a:pPr algn="just"/>
            <a:endParaRPr lang="en-US" dirty="0" smtClean="0"/>
          </a:p>
          <a:p>
            <a:pPr algn="just">
              <a:buFont typeface="Wingdings" pitchFamily="2" charset="2"/>
              <a:buChar char="Ø"/>
            </a:pPr>
            <a:r>
              <a:rPr lang="en-US" dirty="0" smtClean="0"/>
              <a:t>Any contesting member can withdraw his consent before the starting of the election at any time.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Procedure for election of directors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A </a:t>
            </a:r>
            <a:r>
              <a:rPr lang="en-US" dirty="0"/>
              <a:t>notice should be filed by the person consenting election with the company at least 14 days before the meeting. The notice can be withdrawn any time before the holding of the election.</a:t>
            </a:r>
          </a:p>
          <a:p>
            <a:pPr algn="just">
              <a:buFont typeface="Wingdings" pitchFamily="2" charset="2"/>
              <a:buChar char="Ø"/>
            </a:pPr>
            <a:endParaRPr lang="en-US" dirty="0" smtClean="0"/>
          </a:p>
          <a:p>
            <a:pPr algn="just">
              <a:buFont typeface="Wingdings" pitchFamily="2" charset="2"/>
              <a:buChar char="Ø"/>
            </a:pPr>
            <a:r>
              <a:rPr lang="en-US" dirty="0" smtClean="0"/>
              <a:t>The company shall circulate names of all the members contesting the election 7 days before the meeting.</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Procedure for election of directors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cap="all" dirty="0" smtClean="0"/>
              <a:t>i</a:t>
            </a:r>
            <a:r>
              <a:rPr lang="en-US" dirty="0" smtClean="0"/>
              <a:t>n the case of a listed company by publication at least in one issue each of a daily newspaper in English language and a daily newspaper in Urdu language having circulation in the Province in which the stock exchange on which its securities are listed is situate.</a:t>
            </a:r>
          </a:p>
          <a:p>
            <a:pPr algn="just"/>
            <a:endParaRPr lang="en-US" dirty="0" smtClean="0"/>
          </a:p>
          <a:p>
            <a:pPr algn="just">
              <a:buFont typeface="Wingdings" pitchFamily="2" charset="2"/>
              <a:buChar char="Ø"/>
            </a:pPr>
            <a:r>
              <a:rPr lang="en-US" dirty="0" smtClean="0"/>
              <a:t>a </a:t>
            </a:r>
            <a:r>
              <a:rPr lang="en-US" dirty="0"/>
              <a:t>member shall have such number of votes as is equal to the product of the number of voting shares or securities held by him and the number of directors to be </a:t>
            </a:r>
            <a:r>
              <a:rPr lang="en-US" dirty="0" smtClean="0"/>
              <a:t>elected.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cap="all" dirty="0" smtClean="0"/>
              <a:t>Procedure for election of directors</a:t>
            </a:r>
            <a:endParaRPr lang="en-US" dirty="0"/>
          </a:p>
        </p:txBody>
      </p:sp>
      <p:sp>
        <p:nvSpPr>
          <p:cNvPr id="3" name="Content Placeholder 2"/>
          <p:cNvSpPr>
            <a:spLocks noGrp="1"/>
          </p:cNvSpPr>
          <p:nvPr>
            <p:ph idx="1"/>
          </p:nvPr>
        </p:nvSpPr>
        <p:spPr/>
        <p:txBody>
          <a:bodyPr/>
          <a:lstStyle/>
          <a:p>
            <a:pPr algn="just">
              <a:buFont typeface="Wingdings" pitchFamily="2" charset="2"/>
              <a:buChar char="Ø"/>
            </a:pPr>
            <a:r>
              <a:rPr lang="en-US" dirty="0" smtClean="0"/>
              <a:t>a member may give all his votes to a single candidate or divide them between more than one of the candidates in such manner as he may choose.</a:t>
            </a:r>
          </a:p>
          <a:p>
            <a:pPr algn="just"/>
            <a:endParaRPr lang="en-US" dirty="0" smtClean="0"/>
          </a:p>
          <a:p>
            <a:pPr algn="just">
              <a:buFont typeface="Wingdings" pitchFamily="2" charset="2"/>
              <a:buChar char="Ø"/>
            </a:pPr>
            <a:r>
              <a:rPr lang="en-US" dirty="0" smtClean="0"/>
              <a:t>The candidate who gets the highest number of votes shall be declared elected as director and then the candidate who gets the next highest number of votes shall be so declared and so on until the total number of directors to be elected has been so elected.</a:t>
            </a:r>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TotalTime>
  <Words>613</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Slide 1</vt:lpstr>
      <vt:lpstr>Presented to: Prof. Amir Faheem</vt:lpstr>
      <vt:lpstr>DIRECTORS</vt:lpstr>
      <vt:lpstr>Minimum Number of Directors</vt:lpstr>
      <vt:lpstr>Procedure for election of directors</vt:lpstr>
      <vt:lpstr>Procedure for election of directors</vt:lpstr>
      <vt:lpstr>Procedure for election of directors</vt:lpstr>
      <vt:lpstr>Procedure for election of directors</vt:lpstr>
      <vt:lpstr>Procedure for election of directors</vt:lpstr>
      <vt:lpstr>PROCEDURE FOR ELECTION OF DIRECTORS OF COMPANY NOT HAVING SHARE CAPITAL</vt:lpstr>
      <vt:lpstr>Creditors may nominate directors</vt:lpstr>
      <vt:lpstr>Consent to act as director to be filed with registrar: </vt:lpstr>
      <vt:lpstr>Ineligibility of certain persons to become director: </vt:lpstr>
      <vt:lpstr>REMOVAL OF DIRECTORS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 Raza</dc:creator>
  <cp:lastModifiedBy>Ali Raza</cp:lastModifiedBy>
  <cp:revision>16</cp:revision>
  <dcterms:created xsi:type="dcterms:W3CDTF">2012-03-27T11:43:42Z</dcterms:created>
  <dcterms:modified xsi:type="dcterms:W3CDTF">2012-04-04T12:13:38Z</dcterms:modified>
</cp:coreProperties>
</file>