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4" r:id="rId1"/>
  </p:sldMasterIdLst>
  <p:notesMasterIdLst>
    <p:notesMasterId r:id="rId16"/>
  </p:notesMasterIdLst>
  <p:handoutMasterIdLst>
    <p:handoutMasterId r:id="rId17"/>
  </p:handoutMasterIdLst>
  <p:sldIdLst>
    <p:sldId id="273" r:id="rId2"/>
    <p:sldId id="265" r:id="rId3"/>
    <p:sldId id="501" r:id="rId4"/>
    <p:sldId id="510" r:id="rId5"/>
    <p:sldId id="502" r:id="rId6"/>
    <p:sldId id="503" r:id="rId7"/>
    <p:sldId id="505" r:id="rId8"/>
    <p:sldId id="506" r:id="rId9"/>
    <p:sldId id="507" r:id="rId10"/>
    <p:sldId id="498" r:id="rId11"/>
    <p:sldId id="499" r:id="rId12"/>
    <p:sldId id="500" r:id="rId13"/>
    <p:sldId id="504" r:id="rId14"/>
    <p:sldId id="483" r:id="rId15"/>
  </p:sldIdLst>
  <p:sldSz cx="9144000" cy="6858000" type="screen4x3"/>
  <p:notesSz cx="7045325" cy="9345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66"/>
    <a:srgbClr val="CCFF99"/>
    <a:srgbClr val="00FF99"/>
    <a:srgbClr val="009900"/>
    <a:srgbClr val="FF0000"/>
    <a:srgbClr val="824100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19" autoAdjust="0"/>
    <p:restoredTop sz="94581" autoAdjust="0"/>
  </p:normalViewPr>
  <p:slideViewPr>
    <p:cSldViewPr snapToGrid="0">
      <p:cViewPr>
        <p:scale>
          <a:sx n="80" d="100"/>
          <a:sy n="80" d="100"/>
        </p:scale>
        <p:origin x="-1356" y="-72"/>
      </p:cViewPr>
      <p:guideLst>
        <p:guide orient="horz" pos="225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3D06C-4448-4D98-913A-5CCB3F41C46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16E6BC4-CC6C-4234-BCC4-701578EDDB28}">
      <dgm:prSet phldrT="[Text]"/>
      <dgm:spPr/>
      <dgm:t>
        <a:bodyPr/>
        <a:lstStyle/>
        <a:p>
          <a:r>
            <a:rPr lang="en-US" dirty="0" smtClean="0"/>
            <a:t>Start Menu</a:t>
          </a:r>
          <a:endParaRPr lang="en-US" dirty="0"/>
        </a:p>
      </dgm:t>
    </dgm:pt>
    <dgm:pt modelId="{86D45FB3-D5B7-48CD-AAD8-727E198DBA11}" type="parTrans" cxnId="{9EFB195A-3895-4690-B9FA-6880A9A8780A}">
      <dgm:prSet/>
      <dgm:spPr/>
      <dgm:t>
        <a:bodyPr/>
        <a:lstStyle/>
        <a:p>
          <a:endParaRPr lang="en-US"/>
        </a:p>
      </dgm:t>
    </dgm:pt>
    <dgm:pt modelId="{76FD5B0D-BE1D-429A-8CBF-425F1C43B2F0}" type="sibTrans" cxnId="{9EFB195A-3895-4690-B9FA-6880A9A8780A}">
      <dgm:prSet/>
      <dgm:spPr/>
      <dgm:t>
        <a:bodyPr/>
        <a:lstStyle/>
        <a:p>
          <a:endParaRPr lang="en-US"/>
        </a:p>
      </dgm:t>
    </dgm:pt>
    <dgm:pt modelId="{F53E8640-1CBA-40A7-898D-AB6EC4A4D069}">
      <dgm:prSet phldrT="[Text]"/>
      <dgm:spPr/>
      <dgm:t>
        <a:bodyPr/>
        <a:lstStyle/>
        <a:p>
          <a:r>
            <a:rPr lang="en-US" dirty="0" smtClean="0"/>
            <a:t>Programs</a:t>
          </a:r>
          <a:endParaRPr lang="en-US" dirty="0"/>
        </a:p>
      </dgm:t>
    </dgm:pt>
    <dgm:pt modelId="{9E74E273-0E29-415E-8159-E46BD0562CBD}" type="parTrans" cxnId="{98FB6970-C812-48E8-88D5-07F47E97B2CE}">
      <dgm:prSet/>
      <dgm:spPr/>
      <dgm:t>
        <a:bodyPr/>
        <a:lstStyle/>
        <a:p>
          <a:endParaRPr lang="en-US"/>
        </a:p>
      </dgm:t>
    </dgm:pt>
    <dgm:pt modelId="{429E2B88-8CF1-4C87-BCCB-79D478053DA0}" type="sibTrans" cxnId="{98FB6970-C812-48E8-88D5-07F47E97B2CE}">
      <dgm:prSet/>
      <dgm:spPr/>
      <dgm:t>
        <a:bodyPr/>
        <a:lstStyle/>
        <a:p>
          <a:endParaRPr lang="en-US"/>
        </a:p>
      </dgm:t>
    </dgm:pt>
    <dgm:pt modelId="{A110854F-AF6A-4C60-AE41-199C4998E929}">
      <dgm:prSet phldrT="[Text]"/>
      <dgm:spPr/>
      <dgm:t>
        <a:bodyPr/>
        <a:lstStyle/>
        <a:p>
          <a:r>
            <a:rPr lang="en-US" dirty="0" smtClean="0"/>
            <a:t>SPSS Inc.</a:t>
          </a:r>
          <a:endParaRPr lang="en-US" dirty="0"/>
        </a:p>
      </dgm:t>
    </dgm:pt>
    <dgm:pt modelId="{F74048C5-98AC-46C5-B278-025758E69613}" type="parTrans" cxnId="{FC6B38F5-9703-463F-AC56-8803813488A5}">
      <dgm:prSet/>
      <dgm:spPr/>
      <dgm:t>
        <a:bodyPr/>
        <a:lstStyle/>
        <a:p>
          <a:endParaRPr lang="en-US"/>
        </a:p>
      </dgm:t>
    </dgm:pt>
    <dgm:pt modelId="{B2D9EDAE-4ABE-47AB-9AE3-52760BEA6F75}" type="sibTrans" cxnId="{FC6B38F5-9703-463F-AC56-8803813488A5}">
      <dgm:prSet/>
      <dgm:spPr/>
      <dgm:t>
        <a:bodyPr/>
        <a:lstStyle/>
        <a:p>
          <a:endParaRPr lang="en-US"/>
        </a:p>
      </dgm:t>
    </dgm:pt>
    <dgm:pt modelId="{D090D086-C2D2-48D1-BB69-5BC91FA10757}">
      <dgm:prSet/>
      <dgm:spPr/>
      <dgm:t>
        <a:bodyPr/>
        <a:lstStyle/>
        <a:p>
          <a:r>
            <a:rPr lang="en-US" dirty="0" smtClean="0"/>
            <a:t>SPSS 16.0</a:t>
          </a:r>
          <a:endParaRPr lang="en-US" dirty="0"/>
        </a:p>
      </dgm:t>
    </dgm:pt>
    <dgm:pt modelId="{72D8FFA8-BE4A-414E-827A-D088E986C0B8}" type="parTrans" cxnId="{70F72404-3E6D-42E5-9538-60C25B9D313F}">
      <dgm:prSet/>
      <dgm:spPr/>
      <dgm:t>
        <a:bodyPr/>
        <a:lstStyle/>
        <a:p>
          <a:endParaRPr lang="en-US"/>
        </a:p>
      </dgm:t>
    </dgm:pt>
    <dgm:pt modelId="{377BFB2D-28F8-4547-A67D-1E0EB1B1B7AE}" type="sibTrans" cxnId="{70F72404-3E6D-42E5-9538-60C25B9D313F}">
      <dgm:prSet/>
      <dgm:spPr/>
      <dgm:t>
        <a:bodyPr/>
        <a:lstStyle/>
        <a:p>
          <a:endParaRPr lang="en-US"/>
        </a:p>
      </dgm:t>
    </dgm:pt>
    <dgm:pt modelId="{EB2308B0-4567-4E0C-BF7E-EB639AE73D7A}" type="pres">
      <dgm:prSet presAssocID="{BA73D06C-4448-4D98-913A-5CCB3F41C464}" presName="CompostProcess" presStyleCnt="0">
        <dgm:presLayoutVars>
          <dgm:dir/>
          <dgm:resizeHandles val="exact"/>
        </dgm:presLayoutVars>
      </dgm:prSet>
      <dgm:spPr/>
    </dgm:pt>
    <dgm:pt modelId="{D2E557B4-9EC7-4985-8A71-7BCAF1BE64CF}" type="pres">
      <dgm:prSet presAssocID="{BA73D06C-4448-4D98-913A-5CCB3F41C464}" presName="arrow" presStyleLbl="bgShp" presStyleIdx="0" presStyleCnt="1" custLinFactNeighborX="3584" custLinFactNeighborY="569"/>
      <dgm:spPr/>
      <dgm:t>
        <a:bodyPr/>
        <a:lstStyle/>
        <a:p>
          <a:endParaRPr lang="en-US"/>
        </a:p>
      </dgm:t>
    </dgm:pt>
    <dgm:pt modelId="{AE9D5A0A-0437-4417-AB25-58FF3D28DD46}" type="pres">
      <dgm:prSet presAssocID="{BA73D06C-4448-4D98-913A-5CCB3F41C464}" presName="linearProcess" presStyleCnt="0"/>
      <dgm:spPr/>
    </dgm:pt>
    <dgm:pt modelId="{E77D9250-4288-48C6-A891-DA1178442A6C}" type="pres">
      <dgm:prSet presAssocID="{516E6BC4-CC6C-4234-BCC4-701578EDDB28}" presName="textNode" presStyleLbl="node1" presStyleIdx="0" presStyleCnt="4" custScaleX="56550" custLinFactX="-2090" custLinFactNeighborX="-100000" custLinFactNeighborY="1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11BA6-4EAF-4EA9-94FA-15DBFDA1C107}" type="pres">
      <dgm:prSet presAssocID="{76FD5B0D-BE1D-429A-8CBF-425F1C43B2F0}" presName="sibTrans" presStyleCnt="0"/>
      <dgm:spPr/>
    </dgm:pt>
    <dgm:pt modelId="{392B6551-0D4C-495F-8A77-5F55F6EF38B2}" type="pres">
      <dgm:prSet presAssocID="{F53E8640-1CBA-40A7-898D-AB6EC4A4D069}" presName="textNode" presStyleLbl="node1" presStyleIdx="1" presStyleCnt="4" custScaleX="55087" custLinFactX="-7072" custLinFactNeighborX="-100000" custLinFactNeighborY="1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72170-B872-484B-B68A-28BC65745625}" type="pres">
      <dgm:prSet presAssocID="{429E2B88-8CF1-4C87-BCCB-79D478053DA0}" presName="sibTrans" presStyleCnt="0"/>
      <dgm:spPr/>
    </dgm:pt>
    <dgm:pt modelId="{690A536A-0A49-4A56-ABFB-5942763CAB60}" type="pres">
      <dgm:prSet presAssocID="{A110854F-AF6A-4C60-AE41-199C4998E929}" presName="textNode" presStyleLbl="node1" presStyleIdx="2" presStyleCnt="4" custScaleX="53206" custLinFactX="-11057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D3035-F2C9-4B14-9988-86AB0A31BAA3}" type="pres">
      <dgm:prSet presAssocID="{B2D9EDAE-4ABE-47AB-9AE3-52760BEA6F75}" presName="sibTrans" presStyleCnt="0"/>
      <dgm:spPr/>
    </dgm:pt>
    <dgm:pt modelId="{086B8B30-56AA-4EEF-A24D-745619A3B5B9}" type="pres">
      <dgm:prSet presAssocID="{D090D086-C2D2-48D1-BB69-5BC91FA10757}" presName="textNode" presStyleLbl="node1" presStyleIdx="3" presStyleCnt="4" custScaleX="51613" custLinFactX="-10994" custLinFactNeighborX="-100000" custLinFactNeighborY="-1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F72404-3E6D-42E5-9538-60C25B9D313F}" srcId="{BA73D06C-4448-4D98-913A-5CCB3F41C464}" destId="{D090D086-C2D2-48D1-BB69-5BC91FA10757}" srcOrd="3" destOrd="0" parTransId="{72D8FFA8-BE4A-414E-827A-D088E986C0B8}" sibTransId="{377BFB2D-28F8-4547-A67D-1E0EB1B1B7AE}"/>
    <dgm:cxn modelId="{E0DB267D-BEBB-4915-83B3-F2055948090C}" type="presOf" srcId="{516E6BC4-CC6C-4234-BCC4-701578EDDB28}" destId="{E77D9250-4288-48C6-A891-DA1178442A6C}" srcOrd="0" destOrd="0" presId="urn:microsoft.com/office/officeart/2005/8/layout/hProcess9"/>
    <dgm:cxn modelId="{3A71AB52-4CAF-40C1-AC67-BD8E98948F5A}" type="presOf" srcId="{BA73D06C-4448-4D98-913A-5CCB3F41C464}" destId="{EB2308B0-4567-4E0C-BF7E-EB639AE73D7A}" srcOrd="0" destOrd="0" presId="urn:microsoft.com/office/officeart/2005/8/layout/hProcess9"/>
    <dgm:cxn modelId="{98FB6970-C812-48E8-88D5-07F47E97B2CE}" srcId="{BA73D06C-4448-4D98-913A-5CCB3F41C464}" destId="{F53E8640-1CBA-40A7-898D-AB6EC4A4D069}" srcOrd="1" destOrd="0" parTransId="{9E74E273-0E29-415E-8159-E46BD0562CBD}" sibTransId="{429E2B88-8CF1-4C87-BCCB-79D478053DA0}"/>
    <dgm:cxn modelId="{D18ED2E5-77C4-424C-B359-C24D33AF72DB}" type="presOf" srcId="{A110854F-AF6A-4C60-AE41-199C4998E929}" destId="{690A536A-0A49-4A56-ABFB-5942763CAB60}" srcOrd="0" destOrd="0" presId="urn:microsoft.com/office/officeart/2005/8/layout/hProcess9"/>
    <dgm:cxn modelId="{96FAC9D2-C3E5-4A29-86EE-BB6CD20EF822}" type="presOf" srcId="{F53E8640-1CBA-40A7-898D-AB6EC4A4D069}" destId="{392B6551-0D4C-495F-8A77-5F55F6EF38B2}" srcOrd="0" destOrd="0" presId="urn:microsoft.com/office/officeart/2005/8/layout/hProcess9"/>
    <dgm:cxn modelId="{F5F5CC51-C09F-498F-B003-5FEBC6BE17AA}" type="presOf" srcId="{D090D086-C2D2-48D1-BB69-5BC91FA10757}" destId="{086B8B30-56AA-4EEF-A24D-745619A3B5B9}" srcOrd="0" destOrd="0" presId="urn:microsoft.com/office/officeart/2005/8/layout/hProcess9"/>
    <dgm:cxn modelId="{FC6B38F5-9703-463F-AC56-8803813488A5}" srcId="{BA73D06C-4448-4D98-913A-5CCB3F41C464}" destId="{A110854F-AF6A-4C60-AE41-199C4998E929}" srcOrd="2" destOrd="0" parTransId="{F74048C5-98AC-46C5-B278-025758E69613}" sibTransId="{B2D9EDAE-4ABE-47AB-9AE3-52760BEA6F75}"/>
    <dgm:cxn modelId="{9EFB195A-3895-4690-B9FA-6880A9A8780A}" srcId="{BA73D06C-4448-4D98-913A-5CCB3F41C464}" destId="{516E6BC4-CC6C-4234-BCC4-701578EDDB28}" srcOrd="0" destOrd="0" parTransId="{86D45FB3-D5B7-48CD-AAD8-727E198DBA11}" sibTransId="{76FD5B0D-BE1D-429A-8CBF-425F1C43B2F0}"/>
    <dgm:cxn modelId="{C10874B0-3DC8-4D6F-9DDC-FDBFEC7591B7}" type="presParOf" srcId="{EB2308B0-4567-4E0C-BF7E-EB639AE73D7A}" destId="{D2E557B4-9EC7-4985-8A71-7BCAF1BE64CF}" srcOrd="0" destOrd="0" presId="urn:microsoft.com/office/officeart/2005/8/layout/hProcess9"/>
    <dgm:cxn modelId="{06315D10-3DD6-4CED-A316-9D19B7A63114}" type="presParOf" srcId="{EB2308B0-4567-4E0C-BF7E-EB639AE73D7A}" destId="{AE9D5A0A-0437-4417-AB25-58FF3D28DD46}" srcOrd="1" destOrd="0" presId="urn:microsoft.com/office/officeart/2005/8/layout/hProcess9"/>
    <dgm:cxn modelId="{3BA1FA04-D7FC-4910-B18F-7C136615B554}" type="presParOf" srcId="{AE9D5A0A-0437-4417-AB25-58FF3D28DD46}" destId="{E77D9250-4288-48C6-A891-DA1178442A6C}" srcOrd="0" destOrd="0" presId="urn:microsoft.com/office/officeart/2005/8/layout/hProcess9"/>
    <dgm:cxn modelId="{7329899C-1744-4B09-9674-15C08E1995AE}" type="presParOf" srcId="{AE9D5A0A-0437-4417-AB25-58FF3D28DD46}" destId="{AC811BA6-4EAF-4EA9-94FA-15DBFDA1C107}" srcOrd="1" destOrd="0" presId="urn:microsoft.com/office/officeart/2005/8/layout/hProcess9"/>
    <dgm:cxn modelId="{7049E9B6-E2CC-4CD7-93FC-C45F01DDCB53}" type="presParOf" srcId="{AE9D5A0A-0437-4417-AB25-58FF3D28DD46}" destId="{392B6551-0D4C-495F-8A77-5F55F6EF38B2}" srcOrd="2" destOrd="0" presId="urn:microsoft.com/office/officeart/2005/8/layout/hProcess9"/>
    <dgm:cxn modelId="{F12A8C15-EA4C-4D5E-9243-B47174D24138}" type="presParOf" srcId="{AE9D5A0A-0437-4417-AB25-58FF3D28DD46}" destId="{5A972170-B872-484B-B68A-28BC65745625}" srcOrd="3" destOrd="0" presId="urn:microsoft.com/office/officeart/2005/8/layout/hProcess9"/>
    <dgm:cxn modelId="{64524FEC-5C8F-4982-B209-C0FAC9D643EF}" type="presParOf" srcId="{AE9D5A0A-0437-4417-AB25-58FF3D28DD46}" destId="{690A536A-0A49-4A56-ABFB-5942763CAB60}" srcOrd="4" destOrd="0" presId="urn:microsoft.com/office/officeart/2005/8/layout/hProcess9"/>
    <dgm:cxn modelId="{BC72BE87-B877-4F9A-A661-25226352D2A6}" type="presParOf" srcId="{AE9D5A0A-0437-4417-AB25-58FF3D28DD46}" destId="{8D6D3035-F2C9-4B14-9988-86AB0A31BAA3}" srcOrd="5" destOrd="0" presId="urn:microsoft.com/office/officeart/2005/8/layout/hProcess9"/>
    <dgm:cxn modelId="{97DDB840-E982-428E-8EEE-EC9AB3C27661}" type="presParOf" srcId="{AE9D5A0A-0437-4417-AB25-58FF3D28DD46}" destId="{086B8B30-56AA-4EEF-A24D-745619A3B5B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E557B4-9EC7-4985-8A71-7BCAF1BE64CF}">
      <dsp:nvSpPr>
        <dsp:cNvPr id="0" name=""/>
        <dsp:cNvSpPr/>
      </dsp:nvSpPr>
      <dsp:spPr>
        <a:xfrm>
          <a:off x="781092" y="0"/>
          <a:ext cx="6295307" cy="208840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D9250-4288-48C6-A891-DA1178442A6C}">
      <dsp:nvSpPr>
        <dsp:cNvPr id="0" name=""/>
        <dsp:cNvSpPr/>
      </dsp:nvSpPr>
      <dsp:spPr>
        <a:xfrm>
          <a:off x="287157" y="638401"/>
          <a:ext cx="1436841" cy="835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Start Menu</a:t>
          </a:r>
          <a:endParaRPr lang="en-US" sz="2100" kern="1200" dirty="0"/>
        </a:p>
      </dsp:txBody>
      <dsp:txXfrm>
        <a:off x="287157" y="638401"/>
        <a:ext cx="1436841" cy="835363"/>
      </dsp:txXfrm>
    </dsp:sp>
    <dsp:sp modelId="{392B6551-0D4C-495F-8A77-5F55F6EF38B2}">
      <dsp:nvSpPr>
        <dsp:cNvPr id="0" name=""/>
        <dsp:cNvSpPr/>
      </dsp:nvSpPr>
      <dsp:spPr>
        <a:xfrm>
          <a:off x="1842601" y="638401"/>
          <a:ext cx="1399668" cy="835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Programs</a:t>
          </a:r>
          <a:endParaRPr lang="en-US" sz="2100" kern="1200" dirty="0"/>
        </a:p>
      </dsp:txBody>
      <dsp:txXfrm>
        <a:off x="1842601" y="638401"/>
        <a:ext cx="1399668" cy="835363"/>
      </dsp:txXfrm>
    </dsp:sp>
    <dsp:sp modelId="{690A536A-0A49-4A56-ABFB-5942763CAB60}">
      <dsp:nvSpPr>
        <dsp:cNvPr id="0" name=""/>
        <dsp:cNvSpPr/>
      </dsp:nvSpPr>
      <dsp:spPr>
        <a:xfrm>
          <a:off x="3386205" y="626522"/>
          <a:ext cx="1351875" cy="835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SPSS Inc.</a:t>
          </a:r>
          <a:endParaRPr lang="en-US" sz="2100" kern="1200" dirty="0"/>
        </a:p>
      </dsp:txBody>
      <dsp:txXfrm>
        <a:off x="3386205" y="626522"/>
        <a:ext cx="1351875" cy="835363"/>
      </dsp:txXfrm>
    </dsp:sp>
    <dsp:sp modelId="{086B8B30-56AA-4EEF-A24D-745619A3B5B9}">
      <dsp:nvSpPr>
        <dsp:cNvPr id="0" name=""/>
        <dsp:cNvSpPr/>
      </dsp:nvSpPr>
      <dsp:spPr>
        <a:xfrm>
          <a:off x="4984869" y="614651"/>
          <a:ext cx="1311400" cy="835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SPSS 16.0</a:t>
          </a:r>
          <a:endParaRPr lang="en-US" sz="2100" kern="1200" dirty="0"/>
        </a:p>
      </dsp:txBody>
      <dsp:txXfrm>
        <a:off x="4984869" y="614651"/>
        <a:ext cx="1311400" cy="835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6" tIns="46168" rIns="92336" bIns="46168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0975" y="0"/>
            <a:ext cx="3052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6" tIns="46168" rIns="92336" bIns="46168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B4E3BA-3BFD-4066-8491-20A9CE7D1584}" type="datetimeFigureOut">
              <a:rPr lang="en-US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77300"/>
            <a:ext cx="3052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6" tIns="46168" rIns="92336" bIns="46168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0975" y="8877300"/>
            <a:ext cx="3052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6" tIns="46168" rIns="92336" bIns="46168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E876D5-1B4F-4C34-9995-3F3477FDC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36" tIns="46168" rIns="92336" bIns="46168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0975" y="0"/>
            <a:ext cx="3052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36" tIns="46168" rIns="92336" bIns="46168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1675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40238"/>
            <a:ext cx="563562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36" tIns="46168" rIns="92336" bIns="461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7300"/>
            <a:ext cx="3052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36" tIns="46168" rIns="92336" bIns="46168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0975" y="8877300"/>
            <a:ext cx="3052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36" tIns="46168" rIns="92336" bIns="46168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711977-E149-4D20-B556-EBC029BCEE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24BAC-9120-4C78-BA55-2307EB828339}" type="datetime8">
              <a:rPr lang="ur-PK"/>
              <a:pPr>
                <a:defRPr/>
              </a:pPr>
              <a:t>10 دسمبر، 10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0C24B-8926-4FD2-A9E9-E0705C4EFB16}" type="slidenum">
              <a:rPr lang="ur-PK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FFFD-4F57-444E-9621-9764C9F618AC}" type="datetime8">
              <a:rPr lang="ur-PK"/>
              <a:pPr>
                <a:defRPr/>
              </a:pPr>
              <a:t>10 دسمبر، 10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31ED2-3139-408B-99A7-63917F30DB9E}" type="slidenum">
              <a:rPr lang="ur-PK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7E984-9491-4DD4-8A38-4F3BB920C9E1}" type="datetime8">
              <a:rPr lang="ur-PK"/>
              <a:pPr>
                <a:defRPr/>
              </a:pPr>
              <a:t>10 دسمبر، 10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46C93-3404-496F-A3F9-E9CA90698FD0}" type="slidenum">
              <a:rPr lang="ur-PK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3EF86-C72C-4504-9DA7-EC2291DA7156}" type="datetime8">
              <a:rPr lang="ur-PK"/>
              <a:pPr>
                <a:defRPr/>
              </a:pPr>
              <a:t>10 دسمبر، 10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48537-47FD-4B98-AFBE-80C1039383DA}" type="slidenum">
              <a:rPr lang="ur-PK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77A7-8A34-4EA7-B684-87D4B801C030}" type="datetime8">
              <a:rPr lang="ur-PK"/>
              <a:pPr>
                <a:defRPr/>
              </a:pPr>
              <a:t>10 دسمبر، 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74037-E870-4377-8A34-946ACD8F3A50}" type="slidenum">
              <a:rPr lang="ur-PK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8194-37EF-4EFF-A38D-9ECC5EFAE934}" type="datetime8">
              <a:rPr lang="ur-PK"/>
              <a:pPr>
                <a:defRPr/>
              </a:pPr>
              <a:t>10 دسمبر، 10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0D251-4053-41CD-BE36-CD39CDD16BA4}" type="slidenum">
              <a:rPr lang="ur-PK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41B4-1AF1-4CE8-AF93-B26EC23B2E49}" type="datetime8">
              <a:rPr lang="ur-PK"/>
              <a:pPr>
                <a:defRPr/>
              </a:pPr>
              <a:t>10 دسمبر، 10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8ABB5-5655-4C8C-8A73-4E3183D5427E}" type="slidenum">
              <a:rPr lang="ur-PK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5F9BC-D19A-4526-92C4-C5C98125A0B8}" type="datetime8">
              <a:rPr lang="ur-PK"/>
              <a:pPr>
                <a:defRPr/>
              </a:pPr>
              <a:t>10 دسمبر، 10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43B04-3BEA-44A4-84AD-95A72F3B0A21}" type="slidenum">
              <a:rPr lang="ur-PK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66B21-0819-4426-91BC-E1297FFF3C82}" type="datetime8">
              <a:rPr lang="ur-PK"/>
              <a:pPr>
                <a:defRPr/>
              </a:pPr>
              <a:t>10 دسمبر، 10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22995-38A1-4094-A535-EC6EDFDB38C8}" type="slidenum">
              <a:rPr lang="ur-PK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29F5A-4078-40C8-8F2B-7C747E3EAF0F}" type="datetime8">
              <a:rPr lang="ur-PK"/>
              <a:pPr>
                <a:defRPr/>
              </a:pPr>
              <a:t>10 دسمبر، 10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312CD-BC32-4734-8ED9-B610B6673173}" type="slidenum">
              <a:rPr lang="ur-PK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60CC-E993-4B22-8188-359B85B13BFF}" type="datetime8">
              <a:rPr lang="ur-PK"/>
              <a:pPr>
                <a:defRPr/>
              </a:pPr>
              <a:t>10 دسمبر، 10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CB8A0-D737-497E-ACA6-520D0D512510}" type="slidenum">
              <a:rPr lang="ur-PK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B84315A-3BFA-44C9-B796-8398ECEC45AE}" type="datetime8">
              <a:rPr lang="ur-PK"/>
              <a:pPr>
                <a:defRPr/>
              </a:pPr>
              <a:t>10 دسمبر، 10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E603BB2-45F5-4653-98FB-7B1D9B04CA8F}" type="slidenum">
              <a:rPr lang="ur-PK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034" name="Picture 5" descr="Untitled-1 copy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582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07" r:id="rId2"/>
    <p:sldLayoutId id="2147484016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7" r:id="rId9"/>
    <p:sldLayoutId id="2147484013" r:id="rId10"/>
    <p:sldLayoutId id="2147484014" r:id="rId11"/>
  </p:sldLayoutIdLst>
  <p:transition spd="slow">
    <p:split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9" descr="freddy_bismilla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169863" y="5308600"/>
            <a:ext cx="7545387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Book Antiqua" pitchFamily="18" charset="0"/>
                <a:ea typeface="SimSun" pitchFamily="2" charset="-122"/>
              </a:rPr>
              <a:t>In the name of Allah Kareem,</a:t>
            </a:r>
            <a:br>
              <a:rPr lang="en-US" sz="2000" b="1">
                <a:solidFill>
                  <a:srgbClr val="000000"/>
                </a:solidFill>
                <a:latin typeface="Book Antiqua" pitchFamily="18" charset="0"/>
                <a:ea typeface="SimSun" pitchFamily="2" charset="-122"/>
              </a:rPr>
            </a:br>
            <a:r>
              <a:rPr lang="en-US" sz="2000" b="1">
                <a:solidFill>
                  <a:srgbClr val="000000"/>
                </a:solidFill>
                <a:latin typeface="Book Antiqua" pitchFamily="18" charset="0"/>
                <a:ea typeface="SimSun" pitchFamily="2" charset="-122"/>
              </a:rPr>
              <a:t>Most Beneficent, Most Gracious, </a:t>
            </a:r>
          </a:p>
          <a:p>
            <a:r>
              <a:rPr lang="en-US" sz="2000" b="1">
                <a:solidFill>
                  <a:srgbClr val="000000"/>
                </a:solidFill>
                <a:latin typeface="Book Antiqua" pitchFamily="18" charset="0"/>
                <a:ea typeface="SimSun" pitchFamily="2" charset="-122"/>
              </a:rPr>
              <a:t>the Most Merciful !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F462B-80B1-4355-BA59-7EA6474B95A9}" type="slidenum">
              <a:rPr lang="ar-SA">
                <a:latin typeface="Book Antiqua" pitchFamily="18" charset="0"/>
              </a:rPr>
              <a:pPr>
                <a:defRPr/>
              </a:pPr>
              <a:t>10</a:t>
            </a:fld>
            <a:endParaRPr lang="en-US">
              <a:latin typeface="Book Antiqua" pitchFamily="18" charset="0"/>
            </a:endParaRPr>
          </a:p>
        </p:txBody>
      </p:sp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412750" y="1495425"/>
            <a:ext cx="82391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en-US" sz="3200" dirty="0">
                <a:latin typeface="Book Antiqua" pitchFamily="18" charset="0"/>
              </a:rPr>
              <a:t>After collecting the data, data processing is started that involves</a:t>
            </a:r>
          </a:p>
          <a:p>
            <a:pPr marL="1143000" lvl="2" indent="-228600" algn="just" eaLnBrk="0" hangingPunct="0">
              <a:buFont typeface="+mj-lt"/>
              <a:buAutoNum type="arabicPeriod"/>
              <a:defRPr/>
            </a:pPr>
            <a:r>
              <a:rPr lang="en-US" sz="2400" dirty="0">
                <a:latin typeface="Book Antiqua" pitchFamily="18" charset="0"/>
              </a:rPr>
              <a:t> Data coding</a:t>
            </a:r>
          </a:p>
          <a:p>
            <a:pPr marL="1143000" lvl="2" indent="-228600" algn="just" eaLnBrk="0" hangingPunct="0">
              <a:buFont typeface="+mj-lt"/>
              <a:buAutoNum type="arabicPeriod"/>
              <a:defRPr/>
            </a:pPr>
            <a:r>
              <a:rPr lang="en-US" sz="2400" dirty="0">
                <a:latin typeface="Book Antiqua" pitchFamily="18" charset="0"/>
              </a:rPr>
              <a:t> Defining the variables</a:t>
            </a:r>
          </a:p>
          <a:p>
            <a:pPr marL="1143000" lvl="2" indent="-228600" algn="just" eaLnBrk="0" hangingPunct="0">
              <a:buFont typeface="+mj-lt"/>
              <a:buAutoNum type="arabicPeriod"/>
              <a:defRPr/>
            </a:pPr>
            <a:r>
              <a:rPr lang="en-US" sz="2400" dirty="0">
                <a:latin typeface="Book Antiqua" pitchFamily="18" charset="0"/>
              </a:rPr>
              <a:t> Data entry in the software</a:t>
            </a:r>
          </a:p>
          <a:p>
            <a:pPr marL="1143000" lvl="2" indent="-228600" algn="just" eaLnBrk="0" hangingPunct="0">
              <a:buFont typeface="+mj-lt"/>
              <a:buAutoNum type="arabicPeriod"/>
              <a:defRPr/>
            </a:pPr>
            <a:r>
              <a:rPr lang="en-US" sz="2400" dirty="0">
                <a:latin typeface="Book Antiqua" pitchFamily="18" charset="0"/>
              </a:rPr>
              <a:t>Checking for error</a:t>
            </a:r>
          </a:p>
          <a:p>
            <a:pPr marL="228600" lvl="2" indent="-228600" algn="just" eaLnBrk="0" hangingPunct="0">
              <a:defRPr/>
            </a:pPr>
            <a:endParaRPr lang="en-US" sz="2400" dirty="0">
              <a:latin typeface="Book Antiqua" pitchFamily="18" charset="0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985838" y="306388"/>
            <a:ext cx="7169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latin typeface="Book Antiqua" pitchFamily="18" charset="0"/>
                <a:cs typeface="Times New Roman" pitchFamily="18" charset="0"/>
              </a:rPr>
              <a:t>Data Processing</a:t>
            </a:r>
            <a:endParaRPr lang="en-US" sz="160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C4D60-5200-4770-A22D-CF4EFB9ABCB3}" type="slidenum">
              <a:rPr lang="ur-PK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14339" name="Group 7"/>
          <p:cNvGrpSpPr>
            <a:grpSpLocks/>
          </p:cNvGrpSpPr>
          <p:nvPr/>
        </p:nvGrpSpPr>
        <p:grpSpPr bwMode="auto">
          <a:xfrm>
            <a:off x="379413" y="1457325"/>
            <a:ext cx="8305800" cy="4575175"/>
            <a:chOff x="379413" y="1457325"/>
            <a:chExt cx="8305800" cy="4574227"/>
          </a:xfrm>
        </p:grpSpPr>
        <p:graphicFrame>
          <p:nvGraphicFramePr>
            <p:cNvPr id="3" name="Content Placeholder 4"/>
            <p:cNvGraphicFramePr>
              <a:graphicFrameLocks/>
            </p:cNvGraphicFramePr>
            <p:nvPr/>
          </p:nvGraphicFramePr>
          <p:xfrm>
            <a:off x="379413" y="1457325"/>
            <a:ext cx="8305800" cy="4616763"/>
          </p:xfrm>
          <a:graphic>
            <a:graphicData uri="http://schemas.openxmlformats.org/drawingml/2006/table">
              <a:tbl>
                <a:tblPr firstRow="1" bandRow="1">
                  <a:tableStyleId>{74C1A8A3-306A-4EB7-A6B1-4F7E0EB9C5D6}</a:tableStyleId>
                </a:tblPr>
                <a:tblGrid>
                  <a:gridCol w="8305800"/>
                </a:tblGrid>
                <a:tr h="4386262">
                  <a:tc>
                    <a:txBody>
                      <a:bodyPr/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en-US" u="sng" dirty="0" smtClean="0">
                            <a:solidFill>
                              <a:srgbClr val="000000"/>
                            </a:solidFill>
                          </a:rPr>
                          <a:t>Please circle or supply your answer </a:t>
                        </a:r>
                        <a:r>
                          <a:rPr lang="en-US" dirty="0" smtClean="0">
                            <a:solidFill>
                              <a:srgbClr val="000000"/>
                            </a:solidFill>
                          </a:rPr>
                          <a:t>                                  ID_________</a:t>
                        </a:r>
                      </a:p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en-US" dirty="0" smtClean="0">
                            <a:solidFill>
                              <a:srgbClr val="000000"/>
                            </a:solidFill>
                          </a:rPr>
                          <a:t>                                                                                            </a:t>
                        </a:r>
                        <a:r>
                          <a:rPr lang="en-US" b="0" dirty="0" smtClean="0">
                            <a:solidFill>
                              <a:srgbClr val="000000"/>
                            </a:solidFill>
                          </a:rPr>
                          <a:t>SD                   SA</a:t>
                        </a:r>
                      </a:p>
                      <a:p>
                        <a:pPr marL="342900" indent="-342900">
                          <a:lnSpc>
                            <a:spcPct val="150000"/>
                          </a:lnSpc>
                          <a:buAutoNum type="arabicPeriod"/>
                        </a:pPr>
                        <a:r>
                          <a:rPr lang="en-US" dirty="0" smtClean="0">
                            <a:solidFill>
                              <a:srgbClr val="000000"/>
                            </a:solidFill>
                          </a:rPr>
                          <a:t>I would recommend this course to other students    </a:t>
                        </a:r>
                        <a:r>
                          <a:rPr lang="en-US" b="0" dirty="0" smtClean="0">
                            <a:solidFill>
                              <a:srgbClr val="000000"/>
                            </a:solidFill>
                          </a:rPr>
                          <a:t>1   2    3    4    5</a:t>
                        </a:r>
                      </a:p>
                      <a:p>
                        <a:pPr marL="342900" indent="-342900">
                          <a:lnSpc>
                            <a:spcPct val="150000"/>
                          </a:lnSpc>
                          <a:buAutoNum type="arabicPeriod"/>
                        </a:pPr>
                        <a:r>
                          <a:rPr lang="en-US" dirty="0" smtClean="0">
                            <a:solidFill>
                              <a:srgbClr val="000000"/>
                            </a:solidFill>
                          </a:rPr>
                          <a:t>I worked very hard in this course                                </a:t>
                        </a:r>
                        <a:r>
                          <a:rPr lang="en-US" b="0" dirty="0" smtClean="0">
                            <a:solidFill>
                              <a:srgbClr val="000000"/>
                            </a:solidFill>
                          </a:rPr>
                          <a:t>1   2    3    4    5</a:t>
                        </a:r>
                      </a:p>
                      <a:p>
                        <a:pPr marL="342900" indent="-342900">
                          <a:lnSpc>
                            <a:spcPct val="150000"/>
                          </a:lnSpc>
                          <a:buAutoNum type="arabicPeriod"/>
                        </a:pPr>
                        <a:r>
                          <a:rPr lang="en-US" dirty="0" smtClean="0">
                            <a:solidFill>
                              <a:srgbClr val="000000"/>
                            </a:solidFill>
                          </a:rPr>
                          <a:t>My college is : </a:t>
                        </a:r>
                        <a:r>
                          <a:rPr lang="en-US" b="0" dirty="0" smtClean="0">
                            <a:solidFill>
                              <a:srgbClr val="000000"/>
                            </a:solidFill>
                          </a:rPr>
                          <a:t>Arts &amp; sciences___ _ Business____ Engineering____</a:t>
                        </a:r>
                      </a:p>
                      <a:p>
                        <a:pPr marL="342900" indent="-342900">
                          <a:lnSpc>
                            <a:spcPct val="150000"/>
                          </a:lnSpc>
                          <a:buAutoNum type="arabicPeriod"/>
                        </a:pPr>
                        <a:r>
                          <a:rPr lang="en-US" dirty="0" smtClean="0">
                            <a:solidFill>
                              <a:srgbClr val="000000"/>
                            </a:solidFill>
                          </a:rPr>
                          <a:t>My gender is                                                             </a:t>
                        </a:r>
                        <a:r>
                          <a:rPr lang="en-US" b="0" dirty="0" smtClean="0">
                            <a:solidFill>
                              <a:srgbClr val="000000"/>
                            </a:solidFill>
                          </a:rPr>
                          <a:t>M                F</a:t>
                        </a:r>
                      </a:p>
                      <a:p>
                        <a:pPr marL="342900" indent="-342900">
                          <a:lnSpc>
                            <a:spcPct val="150000"/>
                          </a:lnSpc>
                          <a:buAutoNum type="arabicPeriod"/>
                        </a:pPr>
                        <a:r>
                          <a:rPr lang="en-US" dirty="0" smtClean="0">
                            <a:solidFill>
                              <a:srgbClr val="000000"/>
                            </a:solidFill>
                          </a:rPr>
                          <a:t>My GPA is                                                                  _____________</a:t>
                        </a:r>
                      </a:p>
                      <a:p>
                        <a:pPr marL="342900" indent="-342900">
                          <a:lnSpc>
                            <a:spcPct val="150000"/>
                          </a:lnSpc>
                          <a:buAutoNum type="arabicPeriod"/>
                        </a:pPr>
                        <a:r>
                          <a:rPr lang="en-US" dirty="0" smtClean="0">
                            <a:solidFill>
                              <a:srgbClr val="000000"/>
                            </a:solidFill>
                          </a:rPr>
                          <a:t>For this class, I did: (Check all that apply</a:t>
                        </a:r>
                      </a:p>
                      <a:p>
                        <a:pPr marL="342900" indent="-342900">
                          <a:lnSpc>
                            <a:spcPct val="150000"/>
                          </a:lnSpc>
                          <a:buNone/>
                        </a:pPr>
                        <a:r>
                          <a:rPr lang="en-US" dirty="0" smtClean="0">
                            <a:solidFill>
                              <a:srgbClr val="000000"/>
                            </a:solidFill>
                          </a:rPr>
                          <a:t>            The reading                  </a:t>
                        </a:r>
                      </a:p>
                      <a:p>
                        <a:pPr marL="342900" indent="-342900">
                          <a:lnSpc>
                            <a:spcPct val="150000"/>
                          </a:lnSpc>
                          <a:buNone/>
                        </a:pPr>
                        <a:r>
                          <a:rPr lang="en-US" dirty="0" smtClean="0">
                            <a:solidFill>
                              <a:srgbClr val="000000"/>
                            </a:solidFill>
                          </a:rPr>
                          <a:t>            The homework</a:t>
                        </a:r>
                      </a:p>
                      <a:p>
                        <a:pPr marL="342900" indent="-342900">
                          <a:lnSpc>
                            <a:spcPct val="150000"/>
                          </a:lnSpc>
                          <a:buNone/>
                        </a:pPr>
                        <a:r>
                          <a:rPr lang="en-US" dirty="0" smtClean="0">
                            <a:solidFill>
                              <a:srgbClr val="000000"/>
                            </a:solidFill>
                          </a:rPr>
                          <a:t>            Extra credit</a:t>
                        </a:r>
                        <a:endParaRPr lang="en-US" dirty="0">
                          <a:solidFill>
                            <a:srgbClr val="000000"/>
                          </a:solidFill>
                        </a:endParaRPr>
                      </a:p>
                    </a:txBody>
                    <a:tcPr/>
                  </a:tc>
                </a:tr>
              </a:tbl>
            </a:graphicData>
          </a:graphic>
        </p:graphicFrame>
        <p:sp>
          <p:nvSpPr>
            <p:cNvPr id="4" name="Rectangle 3"/>
            <p:cNvSpPr/>
            <p:nvPr/>
          </p:nvSpPr>
          <p:spPr>
            <a:xfrm>
              <a:off x="3678238" y="4891963"/>
              <a:ext cx="241300" cy="24283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678238" y="5272884"/>
              <a:ext cx="241300" cy="24283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678238" y="5653805"/>
              <a:ext cx="241300" cy="24283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985838" y="306388"/>
            <a:ext cx="7169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latin typeface="Book Antiqua" pitchFamily="18" charset="0"/>
                <a:cs typeface="Times New Roman" pitchFamily="18" charset="0"/>
              </a:rPr>
              <a:t>SAMPLE QUESTIONNAIRE</a:t>
            </a:r>
            <a:endParaRPr lang="en-US" sz="160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E77BA-C50A-45DE-B722-30AFB2F4B0E0}" type="slidenum">
              <a:rPr lang="ar-SA">
                <a:latin typeface="Book Antiqua" pitchFamily="18" charset="0"/>
              </a:rPr>
              <a:pPr>
                <a:defRPr/>
              </a:pPr>
              <a:t>12</a:t>
            </a:fld>
            <a:endParaRPr lang="en-US">
              <a:latin typeface="Book Antiqua" pitchFamily="18" charset="0"/>
            </a:endParaRPr>
          </a:p>
        </p:txBody>
      </p:sp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519113" y="1150938"/>
            <a:ext cx="8239125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endParaRPr lang="en-US" sz="1100" dirty="0">
              <a:latin typeface="Book Antiqua" pitchFamily="18" charset="0"/>
            </a:endParaRPr>
          </a:p>
          <a:p>
            <a:pPr algn="just">
              <a:defRPr/>
            </a:pPr>
            <a:r>
              <a:rPr lang="en-US" sz="2000" b="1" dirty="0"/>
              <a:t>Coding is the process of assigning numbers to the values or levels of each variable.</a:t>
            </a:r>
          </a:p>
          <a:p>
            <a:pPr algn="just">
              <a:defRPr/>
            </a:pPr>
            <a:endParaRPr lang="en-US" sz="2000" b="1" dirty="0"/>
          </a:p>
          <a:p>
            <a:pPr marL="623888" indent="-514350" algn="just">
              <a:defRPr/>
            </a:pPr>
            <a:r>
              <a:rPr lang="en-US" sz="2000" dirty="0"/>
              <a:t>Rules of Coding</a:t>
            </a:r>
            <a:endParaRPr lang="en-US" sz="2000" dirty="0">
              <a:latin typeface="Book Antiqua" pitchFamily="18" charset="0"/>
            </a:endParaRPr>
          </a:p>
          <a:p>
            <a:pPr marL="623888" indent="-514350" algn="just">
              <a:defRPr/>
            </a:pPr>
            <a:endParaRPr lang="en-US" sz="2000" dirty="0"/>
          </a:p>
          <a:p>
            <a:pPr marL="623888" indent="-514350" algn="just">
              <a:buFont typeface="Arial Black" pitchFamily="34" charset="0"/>
              <a:buAutoNum type="arabicPeriod"/>
              <a:defRPr/>
            </a:pPr>
            <a:r>
              <a:rPr lang="en-US" sz="2000" dirty="0"/>
              <a:t>All data should be numeric.</a:t>
            </a:r>
          </a:p>
          <a:p>
            <a:pPr marL="623888" indent="-514350" algn="just">
              <a:buFontTx/>
              <a:buAutoNum type="arabicPeriod"/>
              <a:defRPr/>
            </a:pPr>
            <a:r>
              <a:rPr lang="en-US" sz="2000" dirty="0"/>
              <a:t>Each variable for each case or participant must occupy the same column.</a:t>
            </a:r>
          </a:p>
          <a:p>
            <a:pPr marL="623888" indent="-514350" algn="just">
              <a:buFontTx/>
              <a:buAutoNum type="arabicPeriod"/>
              <a:defRPr/>
            </a:pPr>
            <a:r>
              <a:rPr lang="en-US" sz="2000" dirty="0"/>
              <a:t>All values (codes) for a variable must be mutually exclusive.</a:t>
            </a:r>
          </a:p>
          <a:p>
            <a:pPr marL="623888" indent="-514350" algn="just">
              <a:buFontTx/>
              <a:buAutoNum type="arabicPeriod"/>
              <a:defRPr/>
            </a:pPr>
            <a:r>
              <a:rPr lang="en-US" sz="2000" dirty="0"/>
              <a:t>Each variable should be coded to give maximum information.</a:t>
            </a:r>
          </a:p>
          <a:p>
            <a:pPr marL="623888" indent="-514350" algn="just">
              <a:buFontTx/>
              <a:buAutoNum type="arabicPeriod"/>
              <a:defRPr/>
            </a:pPr>
            <a:r>
              <a:rPr lang="en-US" sz="2000" dirty="0"/>
              <a:t>For each participant, there must be a code or value for each variable.</a:t>
            </a:r>
          </a:p>
          <a:p>
            <a:pPr marL="623888" indent="-514350" algn="just">
              <a:buFontTx/>
              <a:buAutoNum type="arabicPeriod"/>
              <a:defRPr/>
            </a:pPr>
            <a:r>
              <a:rPr lang="en-US" sz="2000" dirty="0"/>
              <a:t>Apply any coding rule consistently for all participants.</a:t>
            </a:r>
          </a:p>
          <a:p>
            <a:pPr marL="623888" indent="-514350" algn="just">
              <a:buFontTx/>
              <a:buAutoNum type="arabicPeriod"/>
              <a:defRPr/>
            </a:pPr>
            <a:r>
              <a:rPr lang="en-US" sz="2000" dirty="0"/>
              <a:t>Use high numbers (values or codes) for the “agree,” “good,” or “positive” end of a variable that is ordered</a:t>
            </a:r>
            <a:endParaRPr lang="en-US" sz="2000" b="1" dirty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985838" y="306388"/>
            <a:ext cx="7169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latin typeface="Book Antiqua" pitchFamily="18" charset="0"/>
                <a:cs typeface="Times New Roman" pitchFamily="18" charset="0"/>
              </a:rPr>
              <a:t> Coding</a:t>
            </a:r>
            <a:endParaRPr lang="en-US" sz="160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61A3D-E9CC-46C2-AECD-0BB45B00CC1C}" type="slidenum">
              <a:rPr lang="ar-SA">
                <a:latin typeface="Book Antiqua" pitchFamily="18" charset="0"/>
              </a:rPr>
              <a:pPr>
                <a:defRPr/>
              </a:pPr>
              <a:t>13</a:t>
            </a:fld>
            <a:endParaRPr lang="en-US">
              <a:latin typeface="Book Antiqua" pitchFamily="18" charset="0"/>
            </a:endParaRPr>
          </a:p>
        </p:txBody>
      </p:sp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519113" y="1150938"/>
            <a:ext cx="82391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endParaRPr lang="en-US" sz="1100" dirty="0">
              <a:latin typeface="Book Antiqua" pitchFamily="18" charset="0"/>
            </a:endParaRPr>
          </a:p>
          <a:p>
            <a:pPr algn="just">
              <a:defRPr/>
            </a:pPr>
            <a:r>
              <a:rPr lang="en-US" sz="2000" b="1" dirty="0"/>
              <a:t>In SPSS first of all the variables are defined in variable view</a:t>
            </a:r>
          </a:p>
          <a:p>
            <a:pPr algn="just">
              <a:defRPr/>
            </a:pPr>
            <a:r>
              <a:rPr lang="en-US" sz="2000" b="1" dirty="0"/>
              <a:t>This includes</a:t>
            </a:r>
          </a:p>
          <a:p>
            <a:pPr algn="just">
              <a:defRPr/>
            </a:pPr>
            <a:endParaRPr lang="en-US" sz="2000" b="1" dirty="0"/>
          </a:p>
          <a:p>
            <a:pPr marL="1085850" indent="-457200" algn="just">
              <a:buFont typeface="+mj-lt"/>
              <a:buAutoNum type="arabicPeriod"/>
              <a:defRPr/>
            </a:pPr>
            <a:r>
              <a:rPr lang="en-US" sz="2000" b="1" dirty="0"/>
              <a:t>Name of the variable </a:t>
            </a:r>
            <a:r>
              <a:rPr lang="en-US" sz="2000" dirty="0"/>
              <a:t>(Short without space)</a:t>
            </a:r>
            <a:endParaRPr lang="en-US" sz="2000" b="1" dirty="0"/>
          </a:p>
          <a:p>
            <a:pPr marL="1085850" indent="-457200" algn="just">
              <a:buFont typeface="+mj-lt"/>
              <a:buAutoNum type="arabicPeriod"/>
              <a:defRPr/>
            </a:pPr>
            <a:r>
              <a:rPr lang="en-US" sz="2000" b="1" dirty="0"/>
              <a:t>Type			</a:t>
            </a:r>
            <a:r>
              <a:rPr lang="en-US" sz="2000" dirty="0"/>
              <a:t>(Numeric, String)</a:t>
            </a:r>
            <a:endParaRPr lang="en-US" sz="2000" b="1" dirty="0"/>
          </a:p>
          <a:p>
            <a:pPr marL="1085850" indent="-457200" algn="just">
              <a:buFont typeface="+mj-lt"/>
              <a:buAutoNum type="arabicPeriod"/>
              <a:defRPr/>
            </a:pPr>
            <a:r>
              <a:rPr lang="en-US" sz="2000" b="1" dirty="0"/>
              <a:t>Width 		</a:t>
            </a:r>
            <a:r>
              <a:rPr lang="en-US" sz="2000" dirty="0"/>
              <a:t>(8, 10, etc)</a:t>
            </a:r>
          </a:p>
          <a:p>
            <a:pPr marL="1085850" indent="-457200" algn="just">
              <a:buFont typeface="+mj-lt"/>
              <a:buAutoNum type="arabicPeriod"/>
              <a:defRPr/>
            </a:pPr>
            <a:r>
              <a:rPr lang="en-US" sz="2000" b="1" dirty="0"/>
              <a:t>Decimals		</a:t>
            </a:r>
            <a:r>
              <a:rPr lang="en-US" sz="2000" dirty="0"/>
              <a:t>(2, 3, 5 etc)</a:t>
            </a:r>
            <a:endParaRPr lang="en-US" sz="2000" b="1" dirty="0"/>
          </a:p>
          <a:p>
            <a:pPr marL="1085850" indent="-457200" algn="just">
              <a:buFont typeface="+mj-lt"/>
              <a:buAutoNum type="arabicPeriod"/>
              <a:defRPr/>
            </a:pPr>
            <a:r>
              <a:rPr lang="en-US" sz="2000" b="1" dirty="0"/>
              <a:t>Label			</a:t>
            </a:r>
            <a:r>
              <a:rPr lang="en-US" sz="2000" dirty="0"/>
              <a:t>(Full name of the variable)</a:t>
            </a:r>
            <a:endParaRPr lang="en-US" sz="2000" b="1" dirty="0"/>
          </a:p>
          <a:p>
            <a:pPr marL="1085850" indent="-457200" algn="just">
              <a:buFont typeface="+mj-lt"/>
              <a:buAutoNum type="arabicPeriod"/>
              <a:defRPr/>
            </a:pPr>
            <a:r>
              <a:rPr lang="en-US" sz="2000" b="1" dirty="0"/>
              <a:t>Values		</a:t>
            </a:r>
            <a:r>
              <a:rPr lang="en-US" sz="2000" dirty="0"/>
              <a:t>(answer categories with codes)</a:t>
            </a:r>
            <a:endParaRPr lang="en-US" sz="2000" b="1" dirty="0"/>
          </a:p>
          <a:p>
            <a:pPr marL="1085850" indent="-457200" algn="just">
              <a:buFont typeface="+mj-lt"/>
              <a:buAutoNum type="arabicPeriod"/>
              <a:defRPr/>
            </a:pPr>
            <a:r>
              <a:rPr lang="en-US" sz="2000" b="1" dirty="0"/>
              <a:t>Missing		</a:t>
            </a:r>
            <a:r>
              <a:rPr lang="en-US" sz="2000" dirty="0"/>
              <a:t>(blank, multiple, wrong answers)</a:t>
            </a:r>
            <a:endParaRPr lang="en-US" sz="2000" b="1" dirty="0"/>
          </a:p>
          <a:p>
            <a:pPr marL="1085850" indent="-457200" algn="just">
              <a:buFont typeface="+mj-lt"/>
              <a:buAutoNum type="arabicPeriod"/>
              <a:defRPr/>
            </a:pPr>
            <a:r>
              <a:rPr lang="en-US" sz="2000" b="1" dirty="0"/>
              <a:t>Columns		</a:t>
            </a:r>
            <a:r>
              <a:rPr lang="en-US" sz="2000" dirty="0"/>
              <a:t>(6, 8, 10 etc)</a:t>
            </a:r>
            <a:endParaRPr lang="en-US" sz="2000" b="1" dirty="0"/>
          </a:p>
          <a:p>
            <a:pPr marL="1085850" indent="-457200" algn="just">
              <a:buFont typeface="+mj-lt"/>
              <a:buAutoNum type="arabicPeriod"/>
              <a:defRPr/>
            </a:pPr>
            <a:r>
              <a:rPr lang="en-US" sz="2000" b="1" dirty="0"/>
              <a:t>Align			</a:t>
            </a:r>
            <a:r>
              <a:rPr lang="en-US" sz="2000" dirty="0"/>
              <a:t>(Left, right, centre)</a:t>
            </a:r>
            <a:endParaRPr lang="en-US" sz="2000" b="1" dirty="0"/>
          </a:p>
          <a:p>
            <a:pPr marL="1085850" indent="-457200" algn="just">
              <a:buFont typeface="+mj-lt"/>
              <a:buAutoNum type="arabicPeriod"/>
              <a:defRPr/>
            </a:pPr>
            <a:r>
              <a:rPr lang="en-US" sz="2000" b="1" dirty="0"/>
              <a:t>Measure		</a:t>
            </a:r>
            <a:r>
              <a:rPr lang="en-US" sz="2000" dirty="0"/>
              <a:t>(Nominal, ordinal, scale)</a:t>
            </a:r>
            <a:endParaRPr lang="en-US" sz="2000" b="1" dirty="0"/>
          </a:p>
          <a:p>
            <a:pPr marL="914400" lvl="1" indent="-457200" algn="just">
              <a:buFont typeface="+mj-lt"/>
              <a:buAutoNum type="arabicPeriod"/>
              <a:defRPr/>
            </a:pPr>
            <a:endParaRPr lang="en-US" sz="2000" b="1" dirty="0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985838" y="306388"/>
            <a:ext cx="7169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latin typeface="Book Antiqua" pitchFamily="18" charset="0"/>
                <a:cs typeface="Times New Roman" pitchFamily="18" charset="0"/>
              </a:rPr>
              <a:t>Defining the variables</a:t>
            </a:r>
            <a:endParaRPr lang="en-US" sz="160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57FC3-7B54-44BD-BD58-20AD4BA84991}" type="slidenum">
              <a:rPr lang="ur-PK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7411" name="Picture 6" descr="ast01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0" y="2079625"/>
            <a:ext cx="1163637" cy="4233863"/>
          </a:xfrm>
          <a:noFill/>
        </p:spPr>
      </p:pic>
      <p:pic>
        <p:nvPicPr>
          <p:cNvPr id="246795" name="Picture 11" descr="beautifulredroselove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05563" y="2060575"/>
            <a:ext cx="2738437" cy="2949575"/>
          </a:xfrm>
          <a:noFill/>
        </p:spPr>
      </p:pic>
      <p:sp>
        <p:nvSpPr>
          <p:cNvPr id="17413" name="Footer Placeholder 6"/>
          <p:cNvSpPr txBox="1">
            <a:spLocks noGrp="1"/>
          </p:cNvSpPr>
          <p:nvPr/>
        </p:nvSpPr>
        <p:spPr bwMode="auto">
          <a:xfrm>
            <a:off x="3254375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1">
                <a:solidFill>
                  <a:srgbClr val="663300"/>
                </a:solidFill>
                <a:latin typeface="Century Gothic" pitchFamily="34" charset="0"/>
              </a:rPr>
              <a:t>SUPERIOR GROUP OF COLLEGES</a:t>
            </a:r>
          </a:p>
        </p:txBody>
      </p:sp>
      <p:sp>
        <p:nvSpPr>
          <p:cNvPr id="17414" name="Slide Number Placeholder 7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9E1C52-A28A-43D7-B0B8-C425F2A75713}" type="slidenum">
              <a:rPr lang="en-US" sz="1000" b="1">
                <a:solidFill>
                  <a:srgbClr val="663300"/>
                </a:solidFill>
                <a:latin typeface="Century Gothic" pitchFamily="34" charset="0"/>
              </a:rPr>
              <a:pPr algn="r"/>
              <a:t>14</a:t>
            </a:fld>
            <a:endParaRPr lang="en-US" sz="1000" b="1">
              <a:solidFill>
                <a:srgbClr val="663300"/>
              </a:solidFill>
              <a:latin typeface="Century Gothic" pitchFamily="34" charset="0"/>
            </a:endParaRPr>
          </a:p>
        </p:txBody>
      </p:sp>
      <p:sp>
        <p:nvSpPr>
          <p:cNvPr id="17415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533400" y="2895600"/>
            <a:ext cx="4595813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/>
              </a:rPr>
              <a:t>THANK YOU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4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3" name="Picture 11" descr="Untitled-1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13886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5" descr="Slid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WordArt 29"/>
          <p:cNvSpPr>
            <a:spLocks noChangeArrowheads="1" noChangeShapeType="1" noTextEdit="1"/>
          </p:cNvSpPr>
          <p:nvPr/>
        </p:nvSpPr>
        <p:spPr bwMode="auto">
          <a:xfrm rot="-1869038">
            <a:off x="838200" y="990600"/>
            <a:ext cx="7696200" cy="7842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4560000" scaled="1"/>
                </a:gradFill>
                <a:latin typeface="Impact"/>
              </a:rPr>
              <a:t>RESEARCH METHOD</a:t>
            </a:r>
          </a:p>
        </p:txBody>
      </p:sp>
      <p:sp>
        <p:nvSpPr>
          <p:cNvPr id="6149" name="WordArt 30"/>
          <p:cNvSpPr>
            <a:spLocks noChangeArrowheads="1" noChangeShapeType="1" noTextEdit="1"/>
          </p:cNvSpPr>
          <p:nvPr/>
        </p:nvSpPr>
        <p:spPr bwMode="auto">
          <a:xfrm>
            <a:off x="5867400" y="5295900"/>
            <a:ext cx="30003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LECTURE: 4</a:t>
            </a:r>
          </a:p>
        </p:txBody>
      </p:sp>
      <p:pic>
        <p:nvPicPr>
          <p:cNvPr id="6150" name="Picture 37" descr="slide0016_image0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9413" y="3505200"/>
            <a:ext cx="16017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8" descr="Evy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2513" y="4191000"/>
            <a:ext cx="3190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16347-E7B2-42A3-8DAE-2DF044E874BC}" type="slidenum">
              <a:rPr lang="ar-SA">
                <a:latin typeface="Book Antiqua" pitchFamily="18" charset="0"/>
              </a:rPr>
              <a:pPr>
                <a:defRPr/>
              </a:pPr>
              <a:t>3</a:t>
            </a:fld>
            <a:endParaRPr lang="en-US">
              <a:latin typeface="Book Antiqua" pitchFamily="18" charset="0"/>
            </a:endParaRP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423863" y="1222375"/>
            <a:ext cx="8239125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anchor="ctr">
            <a:spAutoFit/>
          </a:bodyPr>
          <a:lstStyle/>
          <a:p>
            <a:pPr algn="just" eaLnBrk="0" hangingPunct="0"/>
            <a:endParaRPr lang="en-US" sz="1100">
              <a:latin typeface="Book Antiqua" pitchFamily="18" charset="0"/>
            </a:endParaRPr>
          </a:p>
          <a:p>
            <a:pPr algn="just" eaLnBrk="0" hangingPunct="0"/>
            <a:r>
              <a:rPr lang="en-US" sz="2400">
                <a:latin typeface="Book Antiqua" pitchFamily="18" charset="0"/>
                <a:cs typeface="Times New Roman" pitchFamily="18" charset="0"/>
              </a:rPr>
              <a:t>Before further processing of the data we should get to know about SPSS software first .</a:t>
            </a:r>
          </a:p>
          <a:p>
            <a:pPr algn="just" eaLnBrk="0" hangingPunct="0"/>
            <a:r>
              <a:rPr lang="en-US" sz="3200" b="1">
                <a:latin typeface="Book Antiqua" pitchFamily="18" charset="0"/>
                <a:cs typeface="Times New Roman" pitchFamily="18" charset="0"/>
              </a:rPr>
              <a:t>SPSS</a:t>
            </a:r>
          </a:p>
          <a:p>
            <a:pPr algn="just" eaLnBrk="0" hangingPunct="0"/>
            <a:r>
              <a:rPr lang="en-US" sz="2400">
                <a:latin typeface="Book Antiqua" pitchFamily="18" charset="0"/>
                <a:cs typeface="Times New Roman" pitchFamily="18" charset="0"/>
              </a:rPr>
              <a:t>SPSS stands for “</a:t>
            </a:r>
            <a:r>
              <a:rPr lang="en-US" sz="2400" b="1">
                <a:latin typeface="Book Antiqua" pitchFamily="18" charset="0"/>
                <a:cs typeface="Times New Roman" pitchFamily="18" charset="0"/>
              </a:rPr>
              <a:t>statistical package for social sciences</a:t>
            </a:r>
            <a:r>
              <a:rPr lang="en-US" sz="2400">
                <a:latin typeface="Book Antiqua" pitchFamily="18" charset="0"/>
                <a:cs typeface="Times New Roman" pitchFamily="18" charset="0"/>
              </a:rPr>
              <a:t>”. It is basically used for the analysis of quantitative data .</a:t>
            </a:r>
          </a:p>
          <a:p>
            <a:pPr algn="just" eaLnBrk="0" hangingPunct="0"/>
            <a:r>
              <a:rPr lang="en-US" sz="3200" b="1">
                <a:latin typeface="Book Antiqua" pitchFamily="18" charset="0"/>
                <a:cs typeface="Times New Roman" pitchFamily="18" charset="0"/>
              </a:rPr>
              <a:t>How to open SPSS</a:t>
            </a:r>
          </a:p>
          <a:p>
            <a:pPr algn="just" eaLnBrk="0" hangingPunct="0"/>
            <a:endParaRPr lang="en-US" sz="2400">
              <a:latin typeface="Book Antiqua" pitchFamily="18" charset="0"/>
              <a:cs typeface="Times New Roman" pitchFamily="18" charset="0"/>
            </a:endParaRPr>
          </a:p>
          <a:p>
            <a:pPr algn="just" eaLnBrk="0" hangingPunct="0"/>
            <a:endParaRPr lang="en-US" sz="240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938213" y="306388"/>
            <a:ext cx="7169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FFFFFF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Book Antiqua" pitchFamily="18" charset="0"/>
                <a:cs typeface="Times New Roman" pitchFamily="18" charset="0"/>
              </a:rPr>
              <a:t>Introduction to SPSS</a:t>
            </a:r>
            <a:endParaRPr lang="en-US" sz="1600">
              <a:solidFill>
                <a:srgbClr val="FFFFFF"/>
              </a:solidFill>
              <a:latin typeface="Book Antiqua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19595" y="3930732"/>
          <a:ext cx="7406244" cy="2088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B0AC8-E2A2-4F1A-B6BD-306C10A14AC3}" type="slidenum">
              <a:rPr lang="ar-SA">
                <a:latin typeface="Book Antiqua" pitchFamily="18" charset="0"/>
              </a:rPr>
              <a:pPr>
                <a:defRPr/>
              </a:pPr>
              <a:t>5</a:t>
            </a:fld>
            <a:endParaRPr lang="en-US">
              <a:latin typeface="Book Antiqua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009650" y="33338"/>
            <a:ext cx="7169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latin typeface="Book Antiqua" pitchFamily="18" charset="0"/>
                <a:cs typeface="Times New Roman" pitchFamily="18" charset="0"/>
              </a:rPr>
              <a:t>Welcome window SPSS 16.0</a:t>
            </a:r>
            <a:endParaRPr lang="en-US" sz="1600">
              <a:latin typeface="Book Antiqu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1650" b="187"/>
          <a:stretch>
            <a:fillRect/>
          </a:stretch>
        </p:blipFill>
        <p:spPr bwMode="auto">
          <a:xfrm>
            <a:off x="0" y="771525"/>
            <a:ext cx="9144000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8EA4E-252C-4D27-99EB-CC9B951F71B4}" type="slidenum">
              <a:rPr lang="ar-SA">
                <a:latin typeface="Book Antiqua" pitchFamily="18" charset="0"/>
              </a:rPr>
              <a:pPr>
                <a:defRPr/>
              </a:pPr>
              <a:t>6</a:t>
            </a:fld>
            <a:endParaRPr lang="en-US">
              <a:latin typeface="Book Antiqua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009650" y="33338"/>
            <a:ext cx="7169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latin typeface="Book Antiqua" pitchFamily="18" charset="0"/>
                <a:cs typeface="Times New Roman" pitchFamily="18" charset="0"/>
              </a:rPr>
              <a:t>SPSS Interface</a:t>
            </a:r>
            <a:endParaRPr lang="en-US" sz="1600">
              <a:latin typeface="Book Antiqua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723900"/>
            <a:ext cx="910907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221" name="Rounded Rectangle 6"/>
          <p:cNvSpPr>
            <a:spLocks noChangeArrowheads="1"/>
          </p:cNvSpPr>
          <p:nvPr/>
        </p:nvSpPr>
        <p:spPr bwMode="auto">
          <a:xfrm>
            <a:off x="4452938" y="1924050"/>
            <a:ext cx="3148012" cy="3921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/>
          <a:lstStyle/>
          <a:p>
            <a:r>
              <a:rPr lang="en-US" dirty="0"/>
              <a:t>Title Bar</a:t>
            </a:r>
          </a:p>
        </p:txBody>
      </p:sp>
      <p:sp>
        <p:nvSpPr>
          <p:cNvPr id="9222" name="Rounded Rectangle 7"/>
          <p:cNvSpPr>
            <a:spLocks noChangeArrowheads="1"/>
          </p:cNvSpPr>
          <p:nvPr/>
        </p:nvSpPr>
        <p:spPr bwMode="auto">
          <a:xfrm>
            <a:off x="4452938" y="2576513"/>
            <a:ext cx="3148012" cy="3921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/>
          <a:lstStyle/>
          <a:p>
            <a:r>
              <a:rPr lang="en-US"/>
              <a:t>Menu Bar</a:t>
            </a:r>
          </a:p>
        </p:txBody>
      </p:sp>
      <p:sp>
        <p:nvSpPr>
          <p:cNvPr id="9223" name="Rounded Rectangle 8"/>
          <p:cNvSpPr>
            <a:spLocks noChangeArrowheads="1"/>
          </p:cNvSpPr>
          <p:nvPr/>
        </p:nvSpPr>
        <p:spPr bwMode="auto">
          <a:xfrm>
            <a:off x="4465638" y="3146425"/>
            <a:ext cx="3146425" cy="3921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/>
          <a:lstStyle/>
          <a:p>
            <a:r>
              <a:rPr lang="en-US"/>
              <a:t>Tool Bar</a:t>
            </a:r>
          </a:p>
        </p:txBody>
      </p:sp>
      <p:sp>
        <p:nvSpPr>
          <p:cNvPr id="9224" name="Rounded Rectangle 9"/>
          <p:cNvSpPr>
            <a:spLocks noChangeArrowheads="1"/>
          </p:cNvSpPr>
          <p:nvPr/>
        </p:nvSpPr>
        <p:spPr bwMode="auto">
          <a:xfrm>
            <a:off x="4476750" y="3729038"/>
            <a:ext cx="3111500" cy="3921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/>
          <a:lstStyle/>
          <a:p>
            <a:r>
              <a:rPr lang="en-US" dirty="0"/>
              <a:t>Variable definition criteria</a:t>
            </a:r>
          </a:p>
        </p:txBody>
      </p:sp>
      <p:sp>
        <p:nvSpPr>
          <p:cNvPr id="9225" name="Rounded Rectangle 10"/>
          <p:cNvSpPr>
            <a:spLocks noChangeArrowheads="1"/>
          </p:cNvSpPr>
          <p:nvPr/>
        </p:nvSpPr>
        <p:spPr bwMode="auto">
          <a:xfrm>
            <a:off x="4465638" y="4381500"/>
            <a:ext cx="3111500" cy="3921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/>
          <a:lstStyle/>
          <a:p>
            <a:r>
              <a:rPr lang="en-US" dirty="0"/>
              <a:t>Serial Number / Cases</a:t>
            </a:r>
          </a:p>
        </p:txBody>
      </p:sp>
      <p:sp>
        <p:nvSpPr>
          <p:cNvPr id="9226" name="Rounded Rectangle 11"/>
          <p:cNvSpPr>
            <a:spLocks noChangeArrowheads="1"/>
          </p:cNvSpPr>
          <p:nvPr/>
        </p:nvSpPr>
        <p:spPr bwMode="auto">
          <a:xfrm>
            <a:off x="4452938" y="5011738"/>
            <a:ext cx="3111500" cy="3921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/>
          <a:lstStyle/>
          <a:p>
            <a:r>
              <a:rPr lang="en-US"/>
              <a:t>Work sheet</a:t>
            </a:r>
          </a:p>
        </p:txBody>
      </p:sp>
      <p:cxnSp>
        <p:nvCxnSpPr>
          <p:cNvPr id="14" name="Straight Arrow Connector 13"/>
          <p:cNvCxnSpPr>
            <a:stCxn id="9221" idx="1"/>
          </p:cNvCxnSpPr>
          <p:nvPr/>
        </p:nvCxnSpPr>
        <p:spPr bwMode="auto">
          <a:xfrm rot="10800000">
            <a:off x="2441575" y="839788"/>
            <a:ext cx="2011363" cy="1279525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rot="10800000">
            <a:off x="1924050" y="1057275"/>
            <a:ext cx="2517775" cy="1727200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rot="10800000">
            <a:off x="1449388" y="1270000"/>
            <a:ext cx="3027362" cy="2073275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 rot="10800000">
            <a:off x="1497013" y="1900238"/>
            <a:ext cx="2992437" cy="2024062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31" name="Straight Arrow Connector 23"/>
          <p:cNvCxnSpPr>
            <a:cxnSpLocks noChangeShapeType="1"/>
          </p:cNvCxnSpPr>
          <p:nvPr/>
        </p:nvCxnSpPr>
        <p:spPr bwMode="auto">
          <a:xfrm rot="16200000" flipV="1">
            <a:off x="1110457" y="1526381"/>
            <a:ext cx="355600" cy="3444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>
            <a:prstShdw prst="shdw17" dist="17961" dir="2700000">
              <a:schemeClr val="bg2"/>
            </a:prstShdw>
          </a:effectLst>
        </p:spPr>
      </p:cxnSp>
      <p:cxnSp>
        <p:nvCxnSpPr>
          <p:cNvPr id="9232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1437481" y="1496219"/>
            <a:ext cx="427038" cy="355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>
            <a:prstShdw prst="shdw17" dist="17961" dir="2700000">
              <a:schemeClr val="bg2"/>
            </a:prstShdw>
          </a:effectLst>
        </p:spPr>
      </p:cxnSp>
      <p:cxnSp>
        <p:nvCxnSpPr>
          <p:cNvPr id="9233" name="Straight Arrow Connector 27"/>
          <p:cNvCxnSpPr>
            <a:cxnSpLocks noChangeShapeType="1"/>
          </p:cNvCxnSpPr>
          <p:nvPr/>
        </p:nvCxnSpPr>
        <p:spPr bwMode="auto">
          <a:xfrm flipV="1">
            <a:off x="1473200" y="1473200"/>
            <a:ext cx="1281113" cy="4508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>
            <a:prstShdw prst="shdw17" dist="17961" dir="2700000">
              <a:schemeClr val="bg2"/>
            </a:prstShdw>
          </a:effectLst>
        </p:spPr>
      </p:cxnSp>
      <p:cxnSp>
        <p:nvCxnSpPr>
          <p:cNvPr id="32" name="Straight Arrow Connector 31"/>
          <p:cNvCxnSpPr/>
          <p:nvPr/>
        </p:nvCxnSpPr>
        <p:spPr bwMode="auto">
          <a:xfrm rot="10800000">
            <a:off x="1473200" y="2552700"/>
            <a:ext cx="2992438" cy="2025650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35" name="Straight Arrow Connector 32"/>
          <p:cNvCxnSpPr>
            <a:cxnSpLocks noChangeShapeType="1"/>
          </p:cNvCxnSpPr>
          <p:nvPr/>
        </p:nvCxnSpPr>
        <p:spPr bwMode="auto">
          <a:xfrm rot="16200000" flipV="1">
            <a:off x="665163" y="1709737"/>
            <a:ext cx="890588" cy="74771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>
            <a:prstShdw prst="shdw17" dist="17961" dir="2700000">
              <a:schemeClr val="bg2"/>
            </a:prstShdw>
          </a:effectLst>
        </p:spPr>
      </p:cxnSp>
      <p:cxnSp>
        <p:nvCxnSpPr>
          <p:cNvPr id="9236" name="Straight Arrow Connector 35"/>
          <p:cNvCxnSpPr>
            <a:cxnSpLocks noChangeShapeType="1"/>
          </p:cNvCxnSpPr>
          <p:nvPr/>
        </p:nvCxnSpPr>
        <p:spPr bwMode="auto">
          <a:xfrm rot="10800000">
            <a:off x="652463" y="1828800"/>
            <a:ext cx="855662" cy="7239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>
            <a:prstShdw prst="shdw17" dist="17961" dir="2700000">
              <a:schemeClr val="bg2"/>
            </a:prstShdw>
          </a:effectLst>
        </p:spPr>
      </p:cxnSp>
      <p:cxnSp>
        <p:nvCxnSpPr>
          <p:cNvPr id="9237" name="Straight Arrow Connector 37"/>
          <p:cNvCxnSpPr>
            <a:cxnSpLocks noChangeShapeType="1"/>
          </p:cNvCxnSpPr>
          <p:nvPr/>
        </p:nvCxnSpPr>
        <p:spPr bwMode="auto">
          <a:xfrm rot="10800000">
            <a:off x="558800" y="2090738"/>
            <a:ext cx="914400" cy="4746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>
            <a:prstShdw prst="shdw17" dist="17961" dir="2700000">
              <a:schemeClr val="bg2"/>
            </a:prstShdw>
          </a:effectLst>
        </p:spPr>
      </p:cxnSp>
      <p:cxnSp>
        <p:nvCxnSpPr>
          <p:cNvPr id="40" name="Straight Arrow Connector 39"/>
          <p:cNvCxnSpPr/>
          <p:nvPr/>
        </p:nvCxnSpPr>
        <p:spPr bwMode="auto">
          <a:xfrm rot="10800000">
            <a:off x="1473200" y="3159125"/>
            <a:ext cx="2992438" cy="2024063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39" name="Rounded Rectangle 40"/>
          <p:cNvSpPr>
            <a:spLocks noChangeArrowheads="1"/>
          </p:cNvSpPr>
          <p:nvPr/>
        </p:nvSpPr>
        <p:spPr bwMode="auto">
          <a:xfrm>
            <a:off x="4441825" y="5640388"/>
            <a:ext cx="3111500" cy="3921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/>
          <a:lstStyle/>
          <a:p>
            <a:r>
              <a:rPr lang="en-US"/>
              <a:t>SPSS Views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 rot="10800000" flipV="1">
            <a:off x="1282700" y="5813425"/>
            <a:ext cx="3170238" cy="4763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 bwMode="auto">
          <a:xfrm rot="10800000" flipV="1">
            <a:off x="320675" y="5824538"/>
            <a:ext cx="962025" cy="457200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 rot="5400000">
            <a:off x="878682" y="5914231"/>
            <a:ext cx="487362" cy="320675"/>
          </a:xfrm>
          <a:prstGeom prst="straightConnector1">
            <a:avLst/>
          </a:prstGeom>
          <a:ln w="2540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3" grpId="0" animBg="1"/>
      <p:bldP spid="9224" grpId="0" animBg="1"/>
      <p:bldP spid="9225" grpId="0" animBg="1"/>
      <p:bldP spid="9226" grpId="0" animBg="1"/>
      <p:bldP spid="92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0BE5A-30B7-4F60-9539-318FF2EBD46B}" type="slidenum">
              <a:rPr lang="ur-PK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r="33602" b="3984"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75A75-771C-4BF8-B299-94F5B9E36F39}" type="slidenum">
              <a:rPr lang="ar-SA">
                <a:latin typeface="Book Antiqua" pitchFamily="18" charset="0"/>
              </a:rPr>
              <a:pPr>
                <a:defRPr/>
              </a:pPr>
              <a:t>8</a:t>
            </a:fld>
            <a:endParaRPr lang="en-US">
              <a:latin typeface="Book Antiqua" pitchFamily="18" charset="0"/>
            </a:endParaRP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554038" y="474663"/>
            <a:ext cx="8239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anchor="ctr">
            <a:spAutoFit/>
          </a:bodyPr>
          <a:lstStyle/>
          <a:p>
            <a:pPr algn="just" eaLnBrk="0" hangingPunct="0"/>
            <a:endParaRPr lang="en-US" sz="1100">
              <a:latin typeface="Book Antiqua" pitchFamily="18" charset="0"/>
            </a:endParaRPr>
          </a:p>
          <a:p>
            <a:pPr algn="just"/>
            <a:r>
              <a:rPr lang="en-US" sz="2000" b="1"/>
              <a:t>After defining the variables enter the data in data view for each case (row wise) against each variable (column wise)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044575" y="0"/>
            <a:ext cx="7169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latin typeface="Book Antiqua" pitchFamily="18" charset="0"/>
                <a:cs typeface="Times New Roman" pitchFamily="18" charset="0"/>
              </a:rPr>
              <a:t> Data Entry</a:t>
            </a:r>
            <a:endParaRPr lang="en-US" sz="1600">
              <a:latin typeface="Book Antiqua" pitchFamily="18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0488"/>
            <a:ext cx="9144000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F9F40-7428-4E19-8C4E-64649F64E4A3}" type="slidenum">
              <a:rPr lang="ur-PK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t="857" r="31428" b="11870"/>
          <a:stretch>
            <a:fillRect/>
          </a:stretch>
        </p:blipFill>
        <p:spPr bwMode="auto">
          <a:xfrm>
            <a:off x="0" y="0"/>
            <a:ext cx="8359775" cy="665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3833</TotalTime>
  <Words>385</Words>
  <Application>Microsoft Office PowerPoint</Application>
  <PresentationFormat>On-screen Show (4:3)</PresentationFormat>
  <Paragraphs>86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MAHER INDUSTRIES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Bill of Rights</dc:title>
  <dc:creator>KASHIF SHABAB</dc:creator>
  <cp:lastModifiedBy>Nadeem Iqbal</cp:lastModifiedBy>
  <cp:revision>1185</cp:revision>
  <dcterms:created xsi:type="dcterms:W3CDTF">2006-01-29T08:30:11Z</dcterms:created>
  <dcterms:modified xsi:type="dcterms:W3CDTF">2010-12-10T06:38:59Z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TC010171251033</vt:lpwstr>
  </property>
</Properties>
</file>