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handoutMasterIdLst>
    <p:handoutMasterId r:id="rId28"/>
  </p:handoutMasterIdLst>
  <p:sldIdLst>
    <p:sldId id="256" r:id="rId2"/>
    <p:sldId id="269" r:id="rId3"/>
    <p:sldId id="270" r:id="rId4"/>
    <p:sldId id="271"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72" r:id="rId19"/>
    <p:sldId id="273" r:id="rId20"/>
    <p:sldId id="274" r:id="rId21"/>
    <p:sldId id="275" r:id="rId22"/>
    <p:sldId id="276" r:id="rId23"/>
    <p:sldId id="277" r:id="rId24"/>
    <p:sldId id="278" r:id="rId25"/>
    <p:sldId id="26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855" autoAdjust="0"/>
    <p:restoredTop sz="94660"/>
  </p:normalViewPr>
  <p:slideViewPr>
    <p:cSldViewPr>
      <p:cViewPr>
        <p:scale>
          <a:sx n="61" d="100"/>
          <a:sy n="61" d="100"/>
        </p:scale>
        <p:origin x="-1548"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E28689-F866-44BD-801E-69ED86F0650D}" type="datetimeFigureOut">
              <a:rPr lang="en-US" smtClean="0"/>
              <a:pPr/>
              <a:t>1/13/2011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E1EAC5-135A-47B4-9010-2AA8ADFDBD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BA02C-4393-4C91-9BFE-8467F239F2D3}"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A5B7AE-0C65-4219-BB63-F7E8DCC63C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1E9DFA-786F-4452-9261-01E906BE2033}" type="datetimeFigureOut">
              <a:rPr lang="en-US" smtClean="0"/>
              <a:pPr/>
              <a:t>1/13/2011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585C5B-7E5E-4EA6-9915-549B018E69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585C5B-7E5E-4EA6-9915-549B018E69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585C5B-7E5E-4EA6-9915-549B018E69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585C5B-7E5E-4EA6-9915-549B018E69E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585C5B-7E5E-4EA6-9915-549B018E69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585C5B-7E5E-4EA6-9915-549B018E69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585C5B-7E5E-4EA6-9915-549B018E69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585C5B-7E5E-4EA6-9915-549B018E69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1E9DFA-786F-4452-9261-01E906BE2033}" type="datetimeFigureOut">
              <a:rPr lang="en-US" smtClean="0"/>
              <a:pPr/>
              <a:t>1/13/2011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585C5B-7E5E-4EA6-9915-549B018E69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1E9DFA-786F-4452-9261-01E906BE2033}" type="datetimeFigureOut">
              <a:rPr lang="en-US" smtClean="0"/>
              <a:pPr/>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585C5B-7E5E-4EA6-9915-549B018E69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1E9DFA-786F-4452-9261-01E906BE2033}" type="datetimeFigureOut">
              <a:rPr lang="en-US" smtClean="0"/>
              <a:pPr/>
              <a:t>1/13/2011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585C5B-7E5E-4EA6-9915-549B018E69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1E9DFA-786F-4452-9261-01E906BE2033}" type="datetimeFigureOut">
              <a:rPr lang="en-US" smtClean="0"/>
              <a:pPr/>
              <a:t>1/13/2011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585C5B-7E5E-4EA6-9915-549B018E69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Quantitative Techniques</a:t>
            </a:r>
            <a:endParaRPr lang="en-US" dirty="0"/>
          </a:p>
        </p:txBody>
      </p:sp>
      <p:sp>
        <p:nvSpPr>
          <p:cNvPr id="3" name="Subtitle 2"/>
          <p:cNvSpPr>
            <a:spLocks noGrp="1"/>
          </p:cNvSpPr>
          <p:nvPr>
            <p:ph type="subTitle" idx="1"/>
          </p:nvPr>
        </p:nvSpPr>
        <p:spPr/>
        <p:txBody>
          <a:bodyPr/>
          <a:lstStyle/>
          <a:p>
            <a:r>
              <a:rPr lang="en-US" smtClean="0"/>
              <a:t>Inferential </a:t>
            </a:r>
            <a:r>
              <a:rPr lang="en-US" dirty="0" smtClean="0"/>
              <a:t>Statistics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190500" y="138113"/>
            <a:ext cx="8763000" cy="685800"/>
          </a:xfrm>
        </p:spPr>
        <p:txBody>
          <a:bodyPr anchor="b"/>
          <a:lstStyle/>
          <a:p>
            <a:pPr>
              <a:defRPr/>
            </a:pPr>
            <a:r>
              <a:rPr lang="en-US" sz="2400" dirty="0" smtClean="0"/>
              <a:t>Correlation</a:t>
            </a:r>
            <a:endParaRPr lang="en-US" sz="2400" dirty="0"/>
          </a:p>
        </p:txBody>
      </p:sp>
      <p:pic>
        <p:nvPicPr>
          <p:cNvPr id="33795"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8" name="Table 7"/>
          <p:cNvGraphicFramePr>
            <a:graphicFrameLocks noGrp="1"/>
          </p:cNvGraphicFramePr>
          <p:nvPr/>
        </p:nvGraphicFramePr>
        <p:xfrm>
          <a:off x="984250" y="938213"/>
          <a:ext cx="6330269" cy="2713107"/>
        </p:xfrm>
        <a:graphic>
          <a:graphicData uri="http://schemas.openxmlformats.org/drawingml/2006/table">
            <a:tbl>
              <a:tblPr/>
              <a:tblGrid>
                <a:gridCol w="1462878"/>
                <a:gridCol w="1462878"/>
                <a:gridCol w="1441735"/>
                <a:gridCol w="982071"/>
                <a:gridCol w="980707"/>
              </a:tblGrid>
              <a:tr h="242154">
                <a:tc gridSpan="5">
                  <a:txBody>
                    <a:bodyPr/>
                    <a:lstStyle/>
                    <a:p>
                      <a:pPr marL="0" marR="0" algn="ctr">
                        <a:lnSpc>
                          <a:spcPts val="1600"/>
                        </a:lnSpc>
                        <a:spcBef>
                          <a:spcPts val="0"/>
                        </a:spcBef>
                        <a:spcAft>
                          <a:spcPts val="0"/>
                        </a:spcAft>
                      </a:pPr>
                      <a:r>
                        <a:rPr lang="en-US" sz="1600" b="1" dirty="0" err="1">
                          <a:solidFill>
                            <a:srgbClr val="000000"/>
                          </a:solidFill>
                          <a:latin typeface="Calibri"/>
                          <a:ea typeface="Calibri"/>
                          <a:cs typeface="Arial"/>
                        </a:rPr>
                        <a:t>Correlations</a:t>
                      </a:r>
                      <a:r>
                        <a:rPr lang="en-US" sz="1600" b="1" baseline="30000" dirty="0" err="1">
                          <a:solidFill>
                            <a:srgbClr val="000000"/>
                          </a:solidFill>
                          <a:latin typeface="Calibri"/>
                          <a:ea typeface="Calibri"/>
                          <a:cs typeface="Arial"/>
                        </a:rPr>
                        <a:t>a</a:t>
                      </a:r>
                      <a:endParaRPr lang="en-US" sz="14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49995">
                <a:tc>
                  <a:txBody>
                    <a:bodyPr/>
                    <a:lstStyle/>
                    <a:p>
                      <a:pPr marL="0" marR="0">
                        <a:lnSpc>
                          <a:spcPct val="115000"/>
                        </a:lnSpc>
                        <a:spcBef>
                          <a:spcPts val="0"/>
                        </a:spcBef>
                        <a:spcAft>
                          <a:spcPts val="0"/>
                        </a:spcAft>
                      </a:pPr>
                      <a:endParaRPr lang="en-US" sz="16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a:solidFill>
                            <a:srgbClr val="000000"/>
                          </a:solidFill>
                          <a:latin typeface="Calibri"/>
                          <a:ea typeface="Calibri"/>
                          <a:cs typeface="Arial"/>
                        </a:rPr>
                        <a:t>mother's education</a:t>
                      </a:r>
                      <a:endParaRPr lang="en-US" sz="14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a:solidFill>
                            <a:srgbClr val="000000"/>
                          </a:solidFill>
                          <a:latin typeface="Calibri"/>
                          <a:ea typeface="Calibri"/>
                          <a:cs typeface="Arial"/>
                        </a:rPr>
                        <a:t>math achievement test</a:t>
                      </a:r>
                      <a:endParaRPr lang="en-US" sz="14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46075">
                <a:tc rowSpan="4">
                  <a:txBody>
                    <a:bodyPr/>
                    <a:lstStyle/>
                    <a:p>
                      <a:pPr marL="0" marR="0">
                        <a:lnSpc>
                          <a:spcPts val="1600"/>
                        </a:lnSpc>
                        <a:spcBef>
                          <a:spcPts val="0"/>
                        </a:spcBef>
                        <a:spcAft>
                          <a:spcPts val="0"/>
                        </a:spcAft>
                      </a:pPr>
                      <a:r>
                        <a:rPr lang="en-US" sz="1600" b="1">
                          <a:solidFill>
                            <a:srgbClr val="000000"/>
                          </a:solidFill>
                          <a:latin typeface="Calibri"/>
                          <a:ea typeface="Calibri"/>
                          <a:cs typeface="Arial"/>
                        </a:rPr>
                        <a:t>Spearman's rho</a:t>
                      </a:r>
                      <a:endParaRPr lang="en-US" sz="1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0" marR="0">
                        <a:lnSpc>
                          <a:spcPts val="1600"/>
                        </a:lnSpc>
                        <a:spcBef>
                          <a:spcPts val="0"/>
                        </a:spcBef>
                        <a:spcAft>
                          <a:spcPts val="0"/>
                        </a:spcAft>
                      </a:pPr>
                      <a:r>
                        <a:rPr lang="en-US" sz="1600" dirty="0">
                          <a:solidFill>
                            <a:srgbClr val="000000"/>
                          </a:solidFill>
                          <a:latin typeface="Calibri"/>
                          <a:ea typeface="Calibri"/>
                          <a:cs typeface="Arial"/>
                        </a:rPr>
                        <a:t>mother's education</a:t>
                      </a:r>
                      <a:endParaRPr lang="en-US" sz="14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600">
                          <a:solidFill>
                            <a:srgbClr val="000000"/>
                          </a:solidFill>
                          <a:latin typeface="Calibri"/>
                          <a:ea typeface="Calibri"/>
                          <a:cs typeface="Arial"/>
                        </a:rPr>
                        <a:t>Correlation Coefficient</a:t>
                      </a:r>
                      <a:endParaRPr lang="en-US" sz="1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1.000</a:t>
                      </a:r>
                      <a:endParaRPr lang="en-US" sz="1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3.15</a:t>
                      </a:r>
                      <a:r>
                        <a:rPr lang="en-US" sz="1600" baseline="30000">
                          <a:solidFill>
                            <a:srgbClr val="000000"/>
                          </a:solidFill>
                          <a:latin typeface="Calibri"/>
                          <a:ea typeface="Calibri"/>
                          <a:cs typeface="Arial"/>
                        </a:rPr>
                        <a:t>**</a:t>
                      </a:r>
                      <a:endParaRPr lang="en-US" sz="1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42154">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Calibri"/>
                          <a:ea typeface="Calibri"/>
                          <a:cs typeface="Arial"/>
                        </a:rPr>
                        <a:t>Sig. (2-tailed)</a:t>
                      </a:r>
                      <a:endParaRPr lang="en-US" sz="1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a:t>
                      </a:r>
                      <a:endParaRPr lang="en-US" sz="1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.006</a:t>
                      </a:r>
                      <a:endParaRPr lang="en-US" sz="1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46075">
                <a:tc vMerge="1">
                  <a:txBody>
                    <a:bodyPr/>
                    <a:lstStyle/>
                    <a:p>
                      <a:endParaRPr lang="en-US"/>
                    </a:p>
                  </a:txBody>
                  <a:tcPr/>
                </a:tc>
                <a:tc rowSpan="2">
                  <a:txBody>
                    <a:bodyPr/>
                    <a:lstStyle/>
                    <a:p>
                      <a:pPr marL="0" marR="0">
                        <a:lnSpc>
                          <a:spcPts val="1600"/>
                        </a:lnSpc>
                        <a:spcBef>
                          <a:spcPts val="0"/>
                        </a:spcBef>
                        <a:spcAft>
                          <a:spcPts val="0"/>
                        </a:spcAft>
                      </a:pPr>
                      <a:r>
                        <a:rPr lang="en-US" sz="1600" dirty="0">
                          <a:solidFill>
                            <a:srgbClr val="000000"/>
                          </a:solidFill>
                          <a:latin typeface="Calibri"/>
                          <a:ea typeface="Calibri"/>
                          <a:cs typeface="Arial"/>
                        </a:rPr>
                        <a:t>math achievement test</a:t>
                      </a:r>
                      <a:endParaRPr lang="en-US" sz="1400" dirty="0">
                        <a:latin typeface="Calibri"/>
                        <a:ea typeface="Calibri"/>
                        <a:cs typeface="Times New Roman"/>
                      </a:endParaRPr>
                    </a:p>
                  </a:txBody>
                  <a:tcPr marL="19050" marR="19050" marT="19050" marB="19050">
                    <a:lnL>
                      <a:noFill/>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600">
                          <a:solidFill>
                            <a:srgbClr val="000000"/>
                          </a:solidFill>
                          <a:latin typeface="Calibri"/>
                          <a:ea typeface="Calibri"/>
                          <a:cs typeface="Arial"/>
                        </a:rPr>
                        <a:t>Correlation Coefficient</a:t>
                      </a:r>
                      <a:endParaRPr lang="en-US" sz="1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.315</a:t>
                      </a:r>
                      <a:r>
                        <a:rPr lang="en-US" sz="1600" baseline="30000">
                          <a:solidFill>
                            <a:srgbClr val="000000"/>
                          </a:solidFill>
                          <a:latin typeface="Calibri"/>
                          <a:ea typeface="Calibri"/>
                          <a:cs typeface="Arial"/>
                        </a:rPr>
                        <a:t>**</a:t>
                      </a:r>
                      <a:endParaRPr lang="en-US" sz="1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1.000</a:t>
                      </a:r>
                      <a:endParaRPr lang="en-US" sz="1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42154">
                <a:tc vMerge="1">
                  <a:txBody>
                    <a:bodyPr/>
                    <a:lstStyle/>
                    <a:p>
                      <a:endParaRPr lang="en-US"/>
                    </a:p>
                  </a:txBody>
                  <a:tcPr/>
                </a:tc>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Calibri"/>
                          <a:ea typeface="Calibri"/>
                          <a:cs typeface="Arial"/>
                        </a:rPr>
                        <a:t>Sig. (2-tailed)</a:t>
                      </a:r>
                      <a:endParaRPr lang="en-US" sz="1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.006</a:t>
                      </a:r>
                      <a:endParaRPr lang="en-US" sz="1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Calibri"/>
                          <a:ea typeface="Calibri"/>
                          <a:cs typeface="Arial"/>
                        </a:rPr>
                        <a:t>.</a:t>
                      </a:r>
                      <a:endParaRPr lang="en-US" sz="1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249291">
                <a:tc gridSpan="3">
                  <a:txBody>
                    <a:bodyPr/>
                    <a:lstStyle/>
                    <a:p>
                      <a:pPr marL="0" marR="0">
                        <a:lnSpc>
                          <a:spcPts val="1600"/>
                        </a:lnSpc>
                        <a:spcBef>
                          <a:spcPts val="0"/>
                        </a:spcBef>
                        <a:spcAft>
                          <a:spcPts val="0"/>
                        </a:spcAft>
                      </a:pPr>
                      <a:r>
                        <a:rPr lang="en-US" sz="1600" dirty="0">
                          <a:solidFill>
                            <a:srgbClr val="000000"/>
                          </a:solidFill>
                          <a:latin typeface="Calibri"/>
                          <a:ea typeface="Calibri"/>
                          <a:cs typeface="Arial"/>
                        </a:rPr>
                        <a:t>**. Correlation is significant at the 0.01 level (2-tailed).</a:t>
                      </a:r>
                      <a:endParaRPr lang="en-US" sz="14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6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25643" name="Rectangle 43"/>
          <p:cNvSpPr>
            <a:spLocks noChangeArrowheads="1"/>
          </p:cNvSpPr>
          <p:nvPr/>
        </p:nvSpPr>
        <p:spPr bwMode="auto">
          <a:xfrm>
            <a:off x="201613" y="3859213"/>
            <a:ext cx="8788400" cy="28003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defRPr/>
            </a:pPr>
            <a:r>
              <a:rPr lang="en-US" b="1" dirty="0">
                <a:latin typeface="Calibri" pitchFamily="34" charset="0"/>
                <a:ea typeface="Calibri" pitchFamily="34" charset="0"/>
                <a:cs typeface="Arial" pitchFamily="34" charset="0"/>
              </a:rPr>
              <a:t>Interpretation</a:t>
            </a:r>
            <a:endParaRPr lang="en-US" sz="110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To investigate if there was a statistically significant association between mother’s education and math achievement, a correlation was computed. Mother’s education was skewed (</a:t>
            </a:r>
            <a:r>
              <a:rPr lang="en-US" dirty="0" err="1">
                <a:latin typeface="Calibri" pitchFamily="34" charset="0"/>
                <a:ea typeface="Calibri" pitchFamily="34" charset="0"/>
                <a:cs typeface="Arial" pitchFamily="34" charset="0"/>
              </a:rPr>
              <a:t>skewness</a:t>
            </a:r>
            <a:r>
              <a:rPr lang="en-US" dirty="0">
                <a:latin typeface="Calibri" pitchFamily="34" charset="0"/>
                <a:ea typeface="Calibri" pitchFamily="34" charset="0"/>
                <a:cs typeface="Arial" pitchFamily="34" charset="0"/>
              </a:rPr>
              <a:t>=1.13), which violated the assumption of normality. Thus, the spearman rho statistic was calculated, r, (73) = .32, p = .006. The direction of the correlation was positive, which means that students who have highly educated mothers tend to have higher math achievement test scores and vice versa. Using Cohen’s (1988) guidelines’ the effect size is medium for studies in his area. The r</a:t>
            </a:r>
            <a:r>
              <a:rPr lang="en-US" baseline="30000" dirty="0">
                <a:latin typeface="Calibri" pitchFamily="34" charset="0"/>
                <a:ea typeface="Calibri" pitchFamily="34" charset="0"/>
                <a:cs typeface="Arial" pitchFamily="34" charset="0"/>
              </a:rPr>
              <a:t>2 </a:t>
            </a:r>
            <a:r>
              <a:rPr lang="en-US" dirty="0">
                <a:latin typeface="Calibri" pitchFamily="34" charset="0"/>
                <a:ea typeface="Calibri" pitchFamily="34" charset="0"/>
                <a:cs typeface="Arial" pitchFamily="34" charset="0"/>
              </a:rPr>
              <a:t> indicates that approximately 10% of the variance in math achievement test score can be predicted from mother’s education.</a:t>
            </a:r>
            <a:endParaRPr lang="en-US" sz="32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9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190500" y="138113"/>
            <a:ext cx="8763000" cy="685800"/>
          </a:xfrm>
        </p:spPr>
        <p:txBody>
          <a:bodyPr anchor="b"/>
          <a:lstStyle/>
          <a:p>
            <a:pPr>
              <a:defRPr/>
            </a:pPr>
            <a:r>
              <a:rPr lang="en-US" sz="2400" dirty="0" smtClean="0"/>
              <a:t>REGRESSION ANALYSIS</a:t>
            </a:r>
            <a:endParaRPr lang="en-US" sz="2400" dirty="0"/>
          </a:p>
        </p:txBody>
      </p:sp>
      <p:sp useBgFill="1">
        <p:nvSpPr>
          <p:cNvPr id="89091" name="Rectangle 3"/>
          <p:cNvSpPr>
            <a:spLocks noGrp="1" noChangeArrowheads="1"/>
          </p:cNvSpPr>
          <p:nvPr>
            <p:ph type="body" idx="4294967295"/>
          </p:nvPr>
        </p:nvSpPr>
        <p:spPr>
          <a:xfrm>
            <a:off x="180975" y="792163"/>
            <a:ext cx="8686800" cy="5216525"/>
          </a:xfrm>
        </p:spPr>
        <p:txBody>
          <a:bodyPr/>
          <a:lstStyle/>
          <a:p>
            <a:pPr algn="just">
              <a:defRPr/>
            </a:pPr>
            <a:r>
              <a:rPr lang="en-US" sz="2000" dirty="0" smtClean="0"/>
              <a:t>Regression analysis is used to measure the relationship between two or more variables. One variable is called dependent (response, or outcome) variable and the other is called Independent (explanatory or predictor) variables.</a:t>
            </a:r>
          </a:p>
          <a:p>
            <a:pPr>
              <a:defRPr/>
            </a:pPr>
            <a:r>
              <a:rPr lang="en-US" sz="2800" b="1" dirty="0" smtClean="0"/>
              <a:t>Regression Equation</a:t>
            </a:r>
            <a:endParaRPr lang="en-US" sz="2800" dirty="0" smtClean="0"/>
          </a:p>
          <a:p>
            <a:pPr>
              <a:buFont typeface="Wingdings" pitchFamily="2" charset="2"/>
              <a:buNone/>
              <a:defRPr/>
            </a:pPr>
            <a:r>
              <a:rPr lang="en-US" sz="2400" b="1" dirty="0" smtClean="0"/>
              <a:t>		</a:t>
            </a:r>
            <a:r>
              <a:rPr lang="en-US" sz="2000" b="1" dirty="0" smtClean="0"/>
              <a:t>Y =  a + bx			Y = a + bx</a:t>
            </a:r>
            <a:r>
              <a:rPr lang="en-US" sz="2000" b="1" baseline="-25000" dirty="0" smtClean="0"/>
              <a:t>1 </a:t>
            </a:r>
            <a:r>
              <a:rPr lang="en-US" sz="2000" b="1" dirty="0" smtClean="0"/>
              <a:t>+ cx</a:t>
            </a:r>
            <a:r>
              <a:rPr lang="en-US" sz="2000" b="1" baseline="-25000" dirty="0" smtClean="0"/>
              <a:t>2 </a:t>
            </a:r>
            <a:r>
              <a:rPr lang="en-US" sz="2000" b="1" dirty="0" smtClean="0"/>
              <a:t>+ dx</a:t>
            </a:r>
            <a:r>
              <a:rPr lang="en-US" sz="2000" b="1" baseline="-25000" dirty="0" smtClean="0"/>
              <a:t>3 </a:t>
            </a:r>
            <a:r>
              <a:rPr lang="en-US" sz="2000" b="1" dirty="0" smtClean="0"/>
              <a:t>+ ex</a:t>
            </a:r>
            <a:r>
              <a:rPr lang="en-US" sz="2000" b="1" baseline="-25000" dirty="0" smtClean="0"/>
              <a:t>4</a:t>
            </a:r>
          </a:p>
          <a:p>
            <a:pPr>
              <a:buFont typeface="Wingdings" pitchFamily="2" charset="2"/>
              <a:buNone/>
              <a:defRPr/>
            </a:pPr>
            <a:r>
              <a:rPr lang="en-US" sz="2000" b="1" baseline="-25000" dirty="0" smtClean="0"/>
              <a:t> </a:t>
            </a:r>
            <a:r>
              <a:rPr lang="en-US" sz="2000" b="1" dirty="0" smtClean="0"/>
              <a:t>			    Y = </a:t>
            </a:r>
            <a:r>
              <a:rPr lang="en-US" sz="2000" dirty="0" smtClean="0"/>
              <a:t>dependent variable</a:t>
            </a:r>
          </a:p>
          <a:p>
            <a:pPr>
              <a:buFont typeface="Wingdings" pitchFamily="2" charset="2"/>
              <a:buNone/>
              <a:defRPr/>
            </a:pPr>
            <a:r>
              <a:rPr lang="en-US" sz="2000" b="1" dirty="0" smtClean="0"/>
              <a:t>			     a = </a:t>
            </a:r>
            <a:r>
              <a:rPr lang="en-US" sz="2000" dirty="0" smtClean="0"/>
              <a:t>Constant</a:t>
            </a:r>
          </a:p>
          <a:p>
            <a:pPr>
              <a:buFont typeface="Wingdings" pitchFamily="2" charset="2"/>
              <a:buNone/>
              <a:defRPr/>
            </a:pPr>
            <a:r>
              <a:rPr lang="en-US" sz="2000" b="1" dirty="0" smtClean="0"/>
              <a:t>		    b, c, d, e,  =</a:t>
            </a:r>
            <a:r>
              <a:rPr lang="en-US" sz="2000" dirty="0" smtClean="0"/>
              <a:t> slope coefficients</a:t>
            </a:r>
          </a:p>
          <a:p>
            <a:pPr>
              <a:buFont typeface="Wingdings" pitchFamily="2" charset="2"/>
              <a:buNone/>
              <a:defRPr/>
            </a:pPr>
            <a:r>
              <a:rPr lang="en-US" sz="2000" b="1" dirty="0" smtClean="0"/>
              <a:t>		x</a:t>
            </a:r>
            <a:r>
              <a:rPr lang="en-US" sz="2000" b="1" baseline="-25000" dirty="0" smtClean="0"/>
              <a:t>1</a:t>
            </a:r>
            <a:r>
              <a:rPr lang="en-US" sz="2000" b="1" dirty="0" smtClean="0"/>
              <a:t>, x</a:t>
            </a:r>
            <a:r>
              <a:rPr lang="en-US" sz="2000" b="1" baseline="-25000" dirty="0" smtClean="0"/>
              <a:t>2</a:t>
            </a:r>
            <a:r>
              <a:rPr lang="en-US" sz="2000" b="1" dirty="0" smtClean="0"/>
              <a:t>, x</a:t>
            </a:r>
            <a:r>
              <a:rPr lang="en-US" sz="2000" b="1" baseline="-25000" dirty="0" smtClean="0"/>
              <a:t>3</a:t>
            </a:r>
            <a:r>
              <a:rPr lang="en-US" sz="2000" b="1" dirty="0" smtClean="0"/>
              <a:t>, x</a:t>
            </a:r>
            <a:r>
              <a:rPr lang="en-US" sz="2000" b="1" baseline="-25000" dirty="0" smtClean="0"/>
              <a:t>4 </a:t>
            </a:r>
            <a:r>
              <a:rPr lang="en-US" sz="2000" b="1" dirty="0" smtClean="0"/>
              <a:t> =</a:t>
            </a:r>
            <a:r>
              <a:rPr lang="en-US" sz="2000" dirty="0" smtClean="0"/>
              <a:t> Independent variables</a:t>
            </a:r>
          </a:p>
          <a:p>
            <a:pPr>
              <a:defRPr/>
            </a:pPr>
            <a:r>
              <a:rPr lang="en-US" sz="2800" dirty="0" smtClean="0"/>
              <a:t>Types of regression analysis</a:t>
            </a:r>
          </a:p>
          <a:p>
            <a:pPr lvl="1">
              <a:defRPr/>
            </a:pPr>
            <a:r>
              <a:rPr lang="en-US" sz="2000" dirty="0" smtClean="0">
                <a:ea typeface="+mn-ea"/>
              </a:rPr>
              <a:t>Simple Regression</a:t>
            </a:r>
          </a:p>
          <a:p>
            <a:pPr lvl="1">
              <a:defRPr/>
            </a:pPr>
            <a:r>
              <a:rPr lang="en-US" sz="2000" dirty="0" smtClean="0">
                <a:ea typeface="+mn-ea"/>
              </a:rPr>
              <a:t>Multiple regression</a:t>
            </a:r>
          </a:p>
          <a:p>
            <a:pPr>
              <a:buFont typeface="Wingdings" pitchFamily="2" charset="2"/>
              <a:buNone/>
              <a:defRPr/>
            </a:pPr>
            <a:endParaRPr lang="en-US" sz="2400"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34820"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5926138" y="138113"/>
            <a:ext cx="3027362" cy="685800"/>
          </a:xfrm>
        </p:spPr>
        <p:txBody>
          <a:bodyPr anchor="b">
            <a:normAutofit fontScale="90000"/>
          </a:bodyPr>
          <a:lstStyle/>
          <a:p>
            <a:pPr>
              <a:defRPr/>
            </a:pPr>
            <a:r>
              <a:rPr lang="en-US" sz="2400" dirty="0" smtClean="0"/>
              <a:t>REGRESSION ANALYSIS</a:t>
            </a:r>
            <a:endParaRPr lang="en-US" sz="2400" dirty="0"/>
          </a:p>
        </p:txBody>
      </p:sp>
      <p:sp useBgFill="1">
        <p:nvSpPr>
          <p:cNvPr id="89091" name="Rectangle 3"/>
          <p:cNvSpPr>
            <a:spLocks noGrp="1" noChangeArrowheads="1"/>
          </p:cNvSpPr>
          <p:nvPr>
            <p:ph type="body" idx="4294967295"/>
          </p:nvPr>
        </p:nvSpPr>
        <p:spPr>
          <a:xfrm>
            <a:off x="252413" y="803275"/>
            <a:ext cx="8686800" cy="5216525"/>
          </a:xfrm>
        </p:spPr>
        <p:txBody>
          <a:bodyPr/>
          <a:lstStyle/>
          <a:p>
            <a:pPr>
              <a:defRPr/>
            </a:pPr>
            <a:r>
              <a:rPr lang="en-US" b="1" dirty="0" smtClean="0"/>
              <a:t>Simple Regression</a:t>
            </a:r>
          </a:p>
          <a:p>
            <a:pPr algn="just">
              <a:buFont typeface="Wingdings" pitchFamily="2" charset="2"/>
              <a:buNone/>
              <a:defRPr/>
            </a:pPr>
            <a:r>
              <a:rPr lang="en-US" sz="2400" dirty="0" smtClean="0"/>
              <a:t>	Simple regression is used to check the contribution of independent variable(s) in the dependent variable if the independent variable is one.</a:t>
            </a:r>
          </a:p>
          <a:p>
            <a:pPr algn="just">
              <a:buFont typeface="Wingdings" pitchFamily="2" charset="2"/>
              <a:buNone/>
              <a:defRPr/>
            </a:pPr>
            <a:endParaRPr lang="en-US" sz="2400" dirty="0" smtClean="0"/>
          </a:p>
          <a:p>
            <a:pPr>
              <a:defRPr/>
            </a:pPr>
            <a:r>
              <a:rPr lang="en-US" sz="2400" b="1" dirty="0" smtClean="0"/>
              <a:t>Assumptions and conditions of simple regression</a:t>
            </a:r>
            <a:endParaRPr lang="en-US" sz="2400" dirty="0" smtClean="0"/>
          </a:p>
          <a:p>
            <a:pPr lvl="1">
              <a:defRPr/>
            </a:pPr>
            <a:r>
              <a:rPr lang="en-US" sz="2400" dirty="0" smtClean="0">
                <a:ea typeface="+mn-ea"/>
              </a:rPr>
              <a:t>Dependent variable should be scale </a:t>
            </a:r>
          </a:p>
          <a:p>
            <a:pPr lvl="1">
              <a:defRPr/>
            </a:pPr>
            <a:r>
              <a:rPr lang="en-US" sz="2400" dirty="0" smtClean="0">
                <a:ea typeface="+mn-ea"/>
              </a:rPr>
              <a:t>The relationship of variables should be liner </a:t>
            </a:r>
          </a:p>
          <a:p>
            <a:pPr lvl="1">
              <a:defRPr/>
            </a:pPr>
            <a:r>
              <a:rPr lang="en-US" sz="2400" dirty="0" smtClean="0">
                <a:ea typeface="+mn-ea"/>
              </a:rPr>
              <a:t>Data should be independent</a:t>
            </a:r>
          </a:p>
          <a:p>
            <a:pPr lvl="1">
              <a:buFont typeface="Wingdings" pitchFamily="2" charset="2"/>
              <a:buNone/>
              <a:defRPr/>
            </a:pPr>
            <a:endParaRPr lang="en-US" sz="2400" dirty="0" smtClean="0">
              <a:ea typeface="+mn-ea"/>
            </a:endParaRPr>
          </a:p>
          <a:p>
            <a:pPr>
              <a:defRPr/>
            </a:pPr>
            <a:r>
              <a:rPr lang="en-US" sz="2400" b="1" dirty="0" smtClean="0"/>
              <a:t>Example:</a:t>
            </a:r>
            <a:r>
              <a:rPr lang="en-US" sz="2400" dirty="0" smtClean="0"/>
              <a:t> Can we predict math achievement from grades in high school</a:t>
            </a:r>
          </a:p>
          <a:p>
            <a:pPr>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35844"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0" y="352425"/>
            <a:ext cx="8686800" cy="1144588"/>
          </a:xfrm>
        </p:spPr>
        <p:txBody>
          <a:bodyPr/>
          <a:lstStyle/>
          <a:p>
            <a:pPr>
              <a:defRPr/>
            </a:pPr>
            <a:r>
              <a:rPr lang="en-US" sz="2800" b="1" dirty="0" smtClean="0"/>
              <a:t>Commands</a:t>
            </a:r>
            <a:endParaRPr lang="en-US" sz="2800" dirty="0" smtClean="0"/>
          </a:p>
          <a:p>
            <a:pPr lvl="1">
              <a:defRPr/>
            </a:pPr>
            <a:r>
              <a:rPr lang="en-US" sz="2000" b="1" dirty="0" smtClean="0"/>
              <a:t>Analyze	 	Regression		Linear</a:t>
            </a: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36867"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36868" name="AutoShape 2"/>
          <p:cNvSpPr>
            <a:spLocks noChangeArrowheads="1"/>
          </p:cNvSpPr>
          <p:nvPr/>
        </p:nvSpPr>
        <p:spPr bwMode="auto">
          <a:xfrm>
            <a:off x="2151063" y="10128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36869" name="AutoShape 2"/>
          <p:cNvSpPr>
            <a:spLocks noChangeArrowheads="1"/>
          </p:cNvSpPr>
          <p:nvPr/>
        </p:nvSpPr>
        <p:spPr bwMode="auto">
          <a:xfrm>
            <a:off x="4727575" y="10255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pic>
        <p:nvPicPr>
          <p:cNvPr id="28727" name="Picture 55"/>
          <p:cNvPicPr>
            <a:picLocks noChangeAspect="1" noChangeArrowheads="1"/>
          </p:cNvPicPr>
          <p:nvPr/>
        </p:nvPicPr>
        <p:blipFill>
          <a:blip r:embed="rId4"/>
          <a:srcRect l="30217" t="39065" r="31688" b="13835"/>
          <a:stretch>
            <a:fillRect/>
          </a:stretch>
        </p:blipFill>
        <p:spPr bwMode="auto">
          <a:xfrm>
            <a:off x="641350" y="1412875"/>
            <a:ext cx="8029575" cy="49403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9"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a:solidFill>
                  <a:schemeClr val="tx2"/>
                </a:solidFill>
                <a:effectLst>
                  <a:outerShdw blurRad="38100" dist="38100" dir="2700000" algn="tl">
                    <a:srgbClr val="000000"/>
                  </a:outerShdw>
                </a:effectLst>
                <a:latin typeface="+mj-lt"/>
                <a:ea typeface="+mj-ea"/>
                <a:cs typeface="+mj-cs"/>
              </a:rPr>
              <a:t>REGRESSION ANALYSIS</a:t>
            </a:r>
            <a:endParaRPr lang="en-US"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9" name="Table 8"/>
          <p:cNvGraphicFramePr>
            <a:graphicFrameLocks noGrp="1"/>
          </p:cNvGraphicFramePr>
          <p:nvPr/>
        </p:nvGraphicFramePr>
        <p:xfrm>
          <a:off x="142875" y="931863"/>
          <a:ext cx="8383611" cy="2594449"/>
        </p:xfrm>
        <a:graphic>
          <a:graphicData uri="http://schemas.openxmlformats.org/drawingml/2006/table">
            <a:tbl>
              <a:tblPr/>
              <a:tblGrid>
                <a:gridCol w="1311336"/>
                <a:gridCol w="1311336"/>
                <a:gridCol w="1219197"/>
                <a:gridCol w="1340186"/>
                <a:gridCol w="1340186"/>
                <a:gridCol w="930685"/>
                <a:gridCol w="930685"/>
              </a:tblGrid>
              <a:tr h="375950">
                <a:tc gridSpan="7">
                  <a:txBody>
                    <a:bodyPr/>
                    <a:lstStyle/>
                    <a:p>
                      <a:pPr marL="0" marR="0" algn="ctr">
                        <a:lnSpc>
                          <a:spcPts val="1600"/>
                        </a:lnSpc>
                        <a:spcBef>
                          <a:spcPts val="0"/>
                        </a:spcBef>
                        <a:spcAft>
                          <a:spcPts val="0"/>
                        </a:spcAft>
                      </a:pPr>
                      <a:r>
                        <a:rPr lang="en-US" sz="1800" b="1" dirty="0" err="1">
                          <a:solidFill>
                            <a:srgbClr val="000000"/>
                          </a:solidFill>
                          <a:latin typeface="Calibri"/>
                          <a:ea typeface="Calibri"/>
                          <a:cs typeface="Arial"/>
                        </a:rPr>
                        <a:t>Coefficients</a:t>
                      </a:r>
                      <a:r>
                        <a:rPr lang="en-US" sz="1800" b="1" baseline="30000" dirty="0" err="1">
                          <a:solidFill>
                            <a:srgbClr val="000000"/>
                          </a:solidFill>
                          <a:latin typeface="Calibri"/>
                          <a:ea typeface="Calibri"/>
                          <a:cs typeface="Arial"/>
                        </a:rPr>
                        <a:t>a</a:t>
                      </a:r>
                      <a:endParaRPr lang="en-US" sz="16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2539">
                <a:tc rowSpan="2" gridSpan="2">
                  <a:txBody>
                    <a:bodyPr/>
                    <a:lstStyle/>
                    <a:p>
                      <a:pPr marL="0" marR="0">
                        <a:lnSpc>
                          <a:spcPts val="1600"/>
                        </a:lnSpc>
                        <a:spcBef>
                          <a:spcPts val="0"/>
                        </a:spcBef>
                        <a:spcAft>
                          <a:spcPts val="0"/>
                        </a:spcAft>
                      </a:pPr>
                      <a:r>
                        <a:rPr lang="en-US" sz="1800">
                          <a:solidFill>
                            <a:srgbClr val="000000"/>
                          </a:solidFill>
                          <a:latin typeface="Calibri"/>
                          <a:ea typeface="Calibri"/>
                          <a:cs typeface="Arial"/>
                        </a:rPr>
                        <a:t>Model</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Unstandardized Coefficients</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Standardized Coefficients</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t</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Sig.</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75950">
                <a:tc gridSpan="2"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Std. Error</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Beta</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87030">
                <a:tc rowSpan="2">
                  <a:txBody>
                    <a:bodyPr/>
                    <a:lstStyle/>
                    <a:p>
                      <a:pPr marL="0" marR="0">
                        <a:lnSpc>
                          <a:spcPts val="1600"/>
                        </a:lnSpc>
                        <a:spcBef>
                          <a:spcPts val="0"/>
                        </a:spcBef>
                        <a:spcAft>
                          <a:spcPts val="0"/>
                        </a:spcAft>
                      </a:pPr>
                      <a:r>
                        <a:rPr lang="en-US" sz="1800">
                          <a:solidFill>
                            <a:srgbClr val="000000"/>
                          </a:solidFill>
                          <a:latin typeface="Calibri"/>
                          <a:ea typeface="Calibri"/>
                          <a:cs typeface="Arial"/>
                        </a:rPr>
                        <a:t>1</a:t>
                      </a:r>
                      <a:endParaRPr lang="en-US" sz="16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(Constant)</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.397</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2.530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.157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.876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75950">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grades in h.s.</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2.142</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.430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.504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4.987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.000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387030">
                <a:tc gridSpan="4">
                  <a:txBody>
                    <a:bodyPr/>
                    <a:lstStyle/>
                    <a:p>
                      <a:pPr marL="0" marR="0">
                        <a:lnSpc>
                          <a:spcPts val="1600"/>
                        </a:lnSpc>
                        <a:spcBef>
                          <a:spcPts val="0"/>
                        </a:spcBef>
                        <a:spcAft>
                          <a:spcPts val="0"/>
                        </a:spcAft>
                      </a:pPr>
                      <a:r>
                        <a:rPr lang="en-US" sz="1800">
                          <a:solidFill>
                            <a:srgbClr val="000000"/>
                          </a:solidFill>
                          <a:latin typeface="Calibri"/>
                          <a:ea typeface="Calibri"/>
                          <a:cs typeface="Arial"/>
                        </a:rPr>
                        <a:t>a. Dependent Variable: math achievement test</a:t>
                      </a:r>
                      <a:endParaRPr lang="en-US" sz="16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6"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sp>
        <p:nvSpPr>
          <p:cNvPr id="29782" name="Rectangle 86"/>
          <p:cNvSpPr>
            <a:spLocks noChangeArrowheads="1"/>
          </p:cNvSpPr>
          <p:nvPr/>
        </p:nvSpPr>
        <p:spPr bwMode="auto">
          <a:xfrm>
            <a:off x="201613" y="3740150"/>
            <a:ext cx="8597900" cy="2624138"/>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defRPr/>
            </a:pPr>
            <a:r>
              <a:rPr lang="en-US" b="1" dirty="0">
                <a:latin typeface="Calibri" pitchFamily="34" charset="0"/>
                <a:ea typeface="Calibri" pitchFamily="34" charset="0"/>
                <a:cs typeface="Arial" pitchFamily="34" charset="0"/>
              </a:rPr>
              <a:t>Interpretation</a:t>
            </a:r>
            <a:endParaRPr lang="en-US" sz="105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Simple regression was conducted to investigate how well grades in </a:t>
            </a:r>
            <a:r>
              <a:rPr lang="en-US" dirty="0" err="1">
                <a:latin typeface="Calibri" pitchFamily="34" charset="0"/>
                <a:ea typeface="Calibri" pitchFamily="34" charset="0"/>
                <a:cs typeface="Arial" pitchFamily="34" charset="0"/>
              </a:rPr>
              <a:t>highschool</a:t>
            </a:r>
            <a:r>
              <a:rPr lang="en-US" dirty="0">
                <a:latin typeface="Calibri" pitchFamily="34" charset="0"/>
                <a:ea typeface="Calibri" pitchFamily="34" charset="0"/>
                <a:cs typeface="Arial" pitchFamily="34" charset="0"/>
              </a:rPr>
              <a:t> predict math achievement scores. The results were statistically significant F (1, 73 ) = 24.87, p&lt;.001. The indentified equation to understand this relationship was math achievement = .40 + 2.14* (grades in high school). The adjusted R</a:t>
            </a:r>
            <a:r>
              <a:rPr lang="en-US" baseline="30000" dirty="0">
                <a:latin typeface="Calibri" pitchFamily="34" charset="0"/>
                <a:ea typeface="Calibri" pitchFamily="34" charset="0"/>
                <a:cs typeface="Arial" pitchFamily="34" charset="0"/>
              </a:rPr>
              <a:t>2</a:t>
            </a:r>
            <a:r>
              <a:rPr lang="en-US" dirty="0">
                <a:latin typeface="Calibri" pitchFamily="34" charset="0"/>
                <a:ea typeface="Calibri" pitchFamily="34" charset="0"/>
                <a:cs typeface="Arial" pitchFamily="34" charset="0"/>
              </a:rPr>
              <a:t> value was .244. This indicates that 24% of the variance in math achievement was explained by the grades in high school. According to Cohen (1988), this is a large effect. </a:t>
            </a:r>
          </a:p>
          <a:p>
            <a:pPr algn="just" eaLnBrk="0" hangingPunct="0">
              <a:defRPr/>
            </a:pPr>
            <a:endParaRPr lang="en-US" sz="105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Regression equation is 		Y = 0.40 + 2.14X</a:t>
            </a:r>
            <a:endParaRPr lang="en-US" sz="28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180975" y="792163"/>
            <a:ext cx="8686800" cy="5216525"/>
          </a:xfrm>
        </p:spPr>
        <p:txBody>
          <a:bodyPr/>
          <a:lstStyle/>
          <a:p>
            <a:pPr>
              <a:defRPr/>
            </a:pPr>
            <a:r>
              <a:rPr lang="en-US" sz="2800" b="1" dirty="0" smtClean="0"/>
              <a:t>Multiple Regression</a:t>
            </a:r>
            <a:endParaRPr lang="en-US" sz="2800" dirty="0" smtClean="0"/>
          </a:p>
          <a:p>
            <a:pPr algn="just">
              <a:buFont typeface="Wingdings" pitchFamily="2" charset="2"/>
              <a:buNone/>
              <a:defRPr/>
            </a:pPr>
            <a:r>
              <a:rPr lang="en-US" sz="2800" dirty="0" smtClean="0"/>
              <a:t>	</a:t>
            </a:r>
            <a:r>
              <a:rPr lang="en-US" sz="2400" dirty="0" smtClean="0"/>
              <a:t>Multiple regressions is used to check the contribution of independent variable(s) in the dependent variable if the independent variables are more than one.</a:t>
            </a:r>
          </a:p>
          <a:p>
            <a:pPr algn="just">
              <a:buFont typeface="Wingdings" pitchFamily="2" charset="2"/>
              <a:buNone/>
              <a:defRPr/>
            </a:pPr>
            <a:endParaRPr lang="en-US" sz="2400" dirty="0" smtClean="0"/>
          </a:p>
          <a:p>
            <a:pPr>
              <a:defRPr/>
            </a:pPr>
            <a:r>
              <a:rPr lang="en-US" sz="2400" b="1" dirty="0" smtClean="0"/>
              <a:t>Assumptions and conditions of Multiple regression</a:t>
            </a:r>
            <a:endParaRPr lang="en-US" sz="2400" dirty="0" smtClean="0"/>
          </a:p>
          <a:p>
            <a:pPr lvl="1">
              <a:defRPr/>
            </a:pPr>
            <a:r>
              <a:rPr lang="en-US" sz="2000" dirty="0" smtClean="0"/>
              <a:t>Dependent variables should be scale.</a:t>
            </a:r>
          </a:p>
          <a:p>
            <a:pPr lvl="1">
              <a:buFont typeface="Wingdings" pitchFamily="2" charset="2"/>
              <a:buNone/>
              <a:defRPr/>
            </a:pPr>
            <a:endParaRPr lang="en-US" sz="2000" dirty="0" smtClean="0"/>
          </a:p>
          <a:p>
            <a:pPr algn="just">
              <a:defRPr/>
            </a:pPr>
            <a:r>
              <a:rPr lang="en-US" sz="2400" b="1" dirty="0" smtClean="0"/>
              <a:t>Example:</a:t>
            </a:r>
            <a:r>
              <a:rPr lang="en-US" sz="2400" dirty="0" smtClean="0"/>
              <a:t> How well can you predict math achievement from a combination of four variables: grades in high school, father’s education, mother education and gender</a:t>
            </a:r>
          </a:p>
          <a:p>
            <a:pPr>
              <a:defRPr/>
            </a:pPr>
            <a:endParaRPr lang="en-US" dirty="0" smtClean="0"/>
          </a:p>
          <a:p>
            <a:pPr>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38915"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5"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263525" y="293688"/>
            <a:ext cx="8686800" cy="1084262"/>
          </a:xfrm>
        </p:spPr>
        <p:txBody>
          <a:bodyPr/>
          <a:lstStyle/>
          <a:p>
            <a:pPr>
              <a:defRPr/>
            </a:pPr>
            <a:r>
              <a:rPr lang="en-US" sz="2800" b="1" dirty="0" smtClean="0"/>
              <a:t>Commands</a:t>
            </a:r>
            <a:endParaRPr lang="en-US" sz="2800" dirty="0" smtClean="0"/>
          </a:p>
          <a:p>
            <a:pPr lvl="1">
              <a:defRPr/>
            </a:pPr>
            <a:r>
              <a:rPr lang="en-US" sz="2400" b="1" dirty="0" smtClean="0"/>
              <a:t>Analyze	 	Regression		Linear</a:t>
            </a:r>
            <a:endParaRPr lang="en-US" dirty="0" smtClean="0"/>
          </a:p>
          <a:p>
            <a:pPr>
              <a:buFont typeface="Wingdings" pitchFamily="2" charset="2"/>
              <a:buNone/>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39939"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39940" name="AutoShape 2"/>
          <p:cNvSpPr>
            <a:spLocks noChangeArrowheads="1"/>
          </p:cNvSpPr>
          <p:nvPr/>
        </p:nvSpPr>
        <p:spPr bwMode="auto">
          <a:xfrm>
            <a:off x="2706688" y="10128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39941" name="AutoShape 2"/>
          <p:cNvSpPr>
            <a:spLocks noChangeArrowheads="1"/>
          </p:cNvSpPr>
          <p:nvPr/>
        </p:nvSpPr>
        <p:spPr bwMode="auto">
          <a:xfrm>
            <a:off x="5818188" y="10128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7"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pic>
        <p:nvPicPr>
          <p:cNvPr id="31752" name="Picture 8"/>
          <p:cNvPicPr>
            <a:picLocks noChangeAspect="1" noChangeArrowheads="1"/>
          </p:cNvPicPr>
          <p:nvPr/>
        </p:nvPicPr>
        <p:blipFill>
          <a:blip r:embed="rId4"/>
          <a:srcRect l="27100" t="30061" r="30476" b="7325"/>
          <a:stretch>
            <a:fillRect/>
          </a:stretch>
        </p:blipFill>
        <p:spPr bwMode="auto">
          <a:xfrm>
            <a:off x="522288" y="1317625"/>
            <a:ext cx="8027987" cy="5368925"/>
          </a:xfrm>
          <a:prstGeom prst="rect">
            <a:avLst/>
          </a:prstGeom>
          <a:noFill/>
          <a:ln w="9525">
            <a:noFill/>
            <a:miter lim="800000"/>
            <a:headEnd/>
            <a:tailEnd/>
          </a:ln>
          <a:effectLst>
            <a:prstShdw prst="shdw17" dist="17961" dir="2700000">
              <a:schemeClr val="accent1">
                <a:gamma/>
                <a:shade val="60000"/>
                <a:invGamma/>
              </a:schemeClr>
            </a:prst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13" name="Table 12"/>
          <p:cNvGraphicFramePr>
            <a:graphicFrameLocks noGrp="1"/>
          </p:cNvGraphicFramePr>
          <p:nvPr/>
        </p:nvGraphicFramePr>
        <p:xfrm>
          <a:off x="498475" y="682625"/>
          <a:ext cx="8027718" cy="2422608"/>
        </p:xfrm>
        <a:graphic>
          <a:graphicData uri="http://schemas.openxmlformats.org/drawingml/2006/table">
            <a:tbl>
              <a:tblPr/>
              <a:tblGrid>
                <a:gridCol w="392111"/>
                <a:gridCol w="2145043"/>
                <a:gridCol w="893940"/>
                <a:gridCol w="982651"/>
                <a:gridCol w="1251011"/>
                <a:gridCol w="1047301"/>
                <a:gridCol w="1315661"/>
              </a:tblGrid>
              <a:tr h="557050">
                <a:tc rowSpan="2" gridSpan="2">
                  <a:txBody>
                    <a:bodyPr/>
                    <a:lstStyle/>
                    <a:p>
                      <a:pPr marL="0" marR="0">
                        <a:lnSpc>
                          <a:spcPts val="1600"/>
                        </a:lnSpc>
                        <a:spcBef>
                          <a:spcPts val="0"/>
                        </a:spcBef>
                        <a:spcAft>
                          <a:spcPts val="0"/>
                        </a:spcAft>
                      </a:pPr>
                      <a:r>
                        <a:rPr lang="en-US" sz="1800" dirty="0">
                          <a:solidFill>
                            <a:srgbClr val="000000"/>
                          </a:solidFill>
                          <a:latin typeface="Calibri"/>
                          <a:ea typeface="Calibri"/>
                          <a:cs typeface="Arial"/>
                        </a:rPr>
                        <a:t>Model</a:t>
                      </a:r>
                      <a:endParaRPr lang="en-US" sz="1600" dirty="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Unstandardized Coefficients</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Standardized Coefficients</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T</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Sig.</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02398">
                <a:tc gridSpan="2"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Std. Error</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Beta</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11311">
                <a:tc rowSpan="5">
                  <a:txBody>
                    <a:bodyPr/>
                    <a:lstStyle/>
                    <a:p>
                      <a:pPr marL="0" marR="0">
                        <a:lnSpc>
                          <a:spcPts val="1600"/>
                        </a:lnSpc>
                        <a:spcBef>
                          <a:spcPts val="0"/>
                        </a:spcBef>
                        <a:spcAft>
                          <a:spcPts val="0"/>
                        </a:spcAft>
                      </a:pPr>
                      <a:r>
                        <a:rPr lang="en-US" sz="1800">
                          <a:solidFill>
                            <a:srgbClr val="000000"/>
                          </a:solidFill>
                          <a:latin typeface="Calibri"/>
                          <a:ea typeface="Calibri"/>
                          <a:cs typeface="Arial"/>
                        </a:rPr>
                        <a:t>1</a:t>
                      </a:r>
                      <a:endParaRPr lang="en-US" sz="16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(Constant)</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1.047</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2.526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.415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.680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grades in h.s.</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1.946</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.427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.465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4.560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.000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father's education</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.191</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.313</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.083</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.610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.544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mother's education</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.406</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.375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.141</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1.084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.282</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gender</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-3.759</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1.321</a:t>
                      </a:r>
                      <a:endParaRPr lang="en-US" sz="16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-.290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-2.846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.006</a:t>
                      </a:r>
                      <a:endParaRPr lang="en-US" sz="16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41014" name="Rectangle 14"/>
          <p:cNvSpPr>
            <a:spLocks noChangeArrowheads="1"/>
          </p:cNvSpPr>
          <p:nvPr/>
        </p:nvSpPr>
        <p:spPr bwMode="auto">
          <a:xfrm>
            <a:off x="3727450" y="215900"/>
            <a:ext cx="1377950" cy="369888"/>
          </a:xfrm>
          <a:prstGeom prst="rect">
            <a:avLst/>
          </a:prstGeom>
          <a:noFill/>
          <a:ln w="9525">
            <a:noFill/>
            <a:miter lim="800000"/>
            <a:headEnd/>
            <a:tailEnd/>
          </a:ln>
        </p:spPr>
        <p:txBody>
          <a:bodyPr wrap="none">
            <a:spAutoFit/>
          </a:bodyPr>
          <a:lstStyle/>
          <a:p>
            <a:r>
              <a:rPr lang="en-US" b="1"/>
              <a:t>Coefficient</a:t>
            </a:r>
            <a:endParaRPr lang="en-US"/>
          </a:p>
        </p:txBody>
      </p:sp>
      <p:sp>
        <p:nvSpPr>
          <p:cNvPr id="33885" name="Rectangle 93"/>
          <p:cNvSpPr>
            <a:spLocks noChangeArrowheads="1"/>
          </p:cNvSpPr>
          <p:nvPr/>
        </p:nvSpPr>
        <p:spPr bwMode="auto">
          <a:xfrm>
            <a:off x="368300" y="3254375"/>
            <a:ext cx="8348663" cy="3170238"/>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defRPr/>
            </a:pPr>
            <a:r>
              <a:rPr lang="en-US" sz="2800" b="1" dirty="0">
                <a:latin typeface="Calibri" pitchFamily="34" charset="0"/>
                <a:ea typeface="Calibri" pitchFamily="34" charset="0"/>
                <a:cs typeface="Arial" pitchFamily="34" charset="0"/>
              </a:rPr>
              <a:t>Interpretation</a:t>
            </a:r>
            <a:endParaRPr lang="en-US" sz="140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Simultaneously multiple regression was conducted to investigate the best predictors of math achievement test scores. The means, standard deviation, and inter correlations can be found in table. The combination of variables to predict math achievement from grades in high school, father’s education, mother’s education and gender was statistically significant, F = 10.40, p &lt;0.05. The beta coefficients are presented in last table. Note that high grades and male gender significantly predict math achievement when all four variables are included. The adjusted R</a:t>
            </a:r>
            <a:r>
              <a:rPr lang="en-US" baseline="30000" dirty="0">
                <a:latin typeface="Calibri" pitchFamily="34" charset="0"/>
                <a:ea typeface="Calibri" pitchFamily="34" charset="0"/>
                <a:cs typeface="Arial" pitchFamily="34" charset="0"/>
              </a:rPr>
              <a:t>2 </a:t>
            </a:r>
            <a:r>
              <a:rPr lang="en-US" dirty="0">
                <a:latin typeface="Calibri" pitchFamily="34" charset="0"/>
                <a:ea typeface="Calibri" pitchFamily="34" charset="0"/>
                <a:cs typeface="Arial" pitchFamily="34" charset="0"/>
              </a:rPr>
              <a:t>value was 0.343. This indicates that 34 % of the variance in math achievement was explained by the model according to Cohen (1988), this is a large effect.</a:t>
            </a:r>
            <a:endParaRPr lang="en-US" sz="28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190500" y="138113"/>
            <a:ext cx="8763000" cy="685800"/>
          </a:xfrm>
        </p:spPr>
        <p:txBody>
          <a:bodyPr anchor="b"/>
          <a:lstStyle/>
          <a:p>
            <a:pPr>
              <a:defRPr/>
            </a:pPr>
            <a:r>
              <a:rPr lang="en-US" sz="2400" dirty="0" smtClean="0"/>
              <a:t>REGRESSION ANALYSIS</a:t>
            </a:r>
            <a:endParaRPr lang="en-US" sz="2400" dirty="0"/>
          </a:p>
        </p:txBody>
      </p:sp>
      <p:sp useBgFill="1">
        <p:nvSpPr>
          <p:cNvPr id="89091" name="Rectangle 3"/>
          <p:cNvSpPr>
            <a:spLocks noGrp="1" noChangeArrowheads="1"/>
          </p:cNvSpPr>
          <p:nvPr>
            <p:ph type="body" idx="4294967295"/>
          </p:nvPr>
        </p:nvSpPr>
        <p:spPr>
          <a:xfrm>
            <a:off x="180975" y="792163"/>
            <a:ext cx="8686800" cy="4999037"/>
          </a:xfrm>
        </p:spPr>
        <p:txBody>
          <a:bodyPr/>
          <a:lstStyle/>
          <a:p>
            <a:pPr algn="just">
              <a:defRPr/>
            </a:pPr>
            <a:r>
              <a:rPr lang="en-US" sz="2000" dirty="0" smtClean="0"/>
              <a:t>Regression analysis is used to measure the relationship between two or more variables. One variable is called dependent (response, or outcome) variable and the other is called Independent (explanatory or predictor) variables.</a:t>
            </a:r>
          </a:p>
          <a:p>
            <a:pPr>
              <a:defRPr/>
            </a:pPr>
            <a:r>
              <a:rPr lang="en-US" sz="2800" b="1" dirty="0" smtClean="0"/>
              <a:t>Regression Equation</a:t>
            </a:r>
            <a:endParaRPr lang="en-US" sz="2800" dirty="0" smtClean="0"/>
          </a:p>
          <a:p>
            <a:pPr>
              <a:buFont typeface="Wingdings" pitchFamily="2" charset="2"/>
              <a:buNone/>
              <a:defRPr/>
            </a:pPr>
            <a:r>
              <a:rPr lang="en-US" sz="2400" b="1" dirty="0" smtClean="0"/>
              <a:t>		</a:t>
            </a:r>
            <a:r>
              <a:rPr lang="en-US" sz="2000" b="1" dirty="0" smtClean="0"/>
              <a:t>Y =  a + bx			Y = a + bx</a:t>
            </a:r>
            <a:r>
              <a:rPr lang="en-US" sz="2000" b="1" baseline="-25000" dirty="0" smtClean="0"/>
              <a:t>1 </a:t>
            </a:r>
            <a:r>
              <a:rPr lang="en-US" sz="2000" b="1" dirty="0" smtClean="0"/>
              <a:t>+ cx</a:t>
            </a:r>
            <a:r>
              <a:rPr lang="en-US" sz="2000" b="1" baseline="-25000" dirty="0" smtClean="0"/>
              <a:t>2 </a:t>
            </a:r>
            <a:r>
              <a:rPr lang="en-US" sz="2000" b="1" dirty="0" smtClean="0"/>
              <a:t>+ dx</a:t>
            </a:r>
            <a:r>
              <a:rPr lang="en-US" sz="2000" b="1" baseline="-25000" dirty="0" smtClean="0"/>
              <a:t>3 </a:t>
            </a:r>
            <a:r>
              <a:rPr lang="en-US" sz="2000" b="1" dirty="0" smtClean="0"/>
              <a:t>+ ex</a:t>
            </a:r>
            <a:r>
              <a:rPr lang="en-US" sz="2000" b="1" baseline="-25000" dirty="0" smtClean="0"/>
              <a:t>4</a:t>
            </a:r>
          </a:p>
          <a:p>
            <a:pPr>
              <a:buFont typeface="Wingdings" pitchFamily="2" charset="2"/>
              <a:buNone/>
              <a:defRPr/>
            </a:pPr>
            <a:r>
              <a:rPr lang="en-US" sz="2000" b="1" baseline="-25000" dirty="0" smtClean="0"/>
              <a:t> </a:t>
            </a:r>
            <a:r>
              <a:rPr lang="en-US" sz="2000" b="1" dirty="0" smtClean="0"/>
              <a:t>			    Y = </a:t>
            </a:r>
            <a:r>
              <a:rPr lang="en-US" sz="2000" dirty="0" smtClean="0"/>
              <a:t>dependent variable</a:t>
            </a:r>
          </a:p>
          <a:p>
            <a:pPr>
              <a:buFont typeface="Wingdings" pitchFamily="2" charset="2"/>
              <a:buNone/>
              <a:defRPr/>
            </a:pPr>
            <a:r>
              <a:rPr lang="en-US" sz="2000" b="1" dirty="0" smtClean="0"/>
              <a:t>			     a = </a:t>
            </a:r>
            <a:r>
              <a:rPr lang="en-US" sz="2000" dirty="0" smtClean="0"/>
              <a:t>Constant</a:t>
            </a:r>
          </a:p>
          <a:p>
            <a:pPr>
              <a:buFont typeface="Wingdings" pitchFamily="2" charset="2"/>
              <a:buNone/>
              <a:defRPr/>
            </a:pPr>
            <a:r>
              <a:rPr lang="en-US" sz="2000" b="1" dirty="0" smtClean="0"/>
              <a:t>		    b, c, d, e,  =</a:t>
            </a:r>
            <a:r>
              <a:rPr lang="en-US" sz="2000" dirty="0" smtClean="0"/>
              <a:t> slope coefficients</a:t>
            </a:r>
          </a:p>
          <a:p>
            <a:pPr>
              <a:buFont typeface="Wingdings" pitchFamily="2" charset="2"/>
              <a:buNone/>
              <a:defRPr/>
            </a:pPr>
            <a:r>
              <a:rPr lang="en-US" sz="2000" b="1" dirty="0" smtClean="0"/>
              <a:t>		x</a:t>
            </a:r>
            <a:r>
              <a:rPr lang="en-US" sz="2000" b="1" baseline="-25000" dirty="0" smtClean="0"/>
              <a:t>1</a:t>
            </a:r>
            <a:r>
              <a:rPr lang="en-US" sz="2000" b="1" dirty="0" smtClean="0"/>
              <a:t>, x</a:t>
            </a:r>
            <a:r>
              <a:rPr lang="en-US" sz="2000" b="1" baseline="-25000" dirty="0" smtClean="0"/>
              <a:t>2</a:t>
            </a:r>
            <a:r>
              <a:rPr lang="en-US" sz="2000" b="1" dirty="0" smtClean="0"/>
              <a:t>, x</a:t>
            </a:r>
            <a:r>
              <a:rPr lang="en-US" sz="2000" b="1" baseline="-25000" dirty="0" smtClean="0"/>
              <a:t>3</a:t>
            </a:r>
            <a:r>
              <a:rPr lang="en-US" sz="2000" b="1" dirty="0" smtClean="0"/>
              <a:t>, x</a:t>
            </a:r>
            <a:r>
              <a:rPr lang="en-US" sz="2000" b="1" baseline="-25000" dirty="0" smtClean="0"/>
              <a:t>4 </a:t>
            </a:r>
            <a:r>
              <a:rPr lang="en-US" sz="2000" b="1" dirty="0" smtClean="0"/>
              <a:t> =</a:t>
            </a:r>
            <a:r>
              <a:rPr lang="en-US" sz="2000" dirty="0" smtClean="0"/>
              <a:t> Independent variables</a:t>
            </a:r>
          </a:p>
          <a:p>
            <a:pPr>
              <a:defRPr/>
            </a:pPr>
            <a:r>
              <a:rPr lang="en-US" sz="2800" dirty="0" smtClean="0"/>
              <a:t>Types of regression analysis</a:t>
            </a:r>
          </a:p>
          <a:p>
            <a:pPr lvl="1">
              <a:defRPr/>
            </a:pPr>
            <a:r>
              <a:rPr lang="en-US" sz="2000" dirty="0" smtClean="0">
                <a:ea typeface="+mn-ea"/>
              </a:rPr>
              <a:t>Simple Regression</a:t>
            </a:r>
          </a:p>
          <a:p>
            <a:pPr lvl="1">
              <a:defRPr/>
            </a:pPr>
            <a:r>
              <a:rPr lang="en-US" sz="2000" dirty="0" smtClean="0">
                <a:ea typeface="+mn-ea"/>
              </a:rPr>
              <a:t>Multiple regression</a:t>
            </a:r>
          </a:p>
          <a:p>
            <a:pPr>
              <a:buFont typeface="Wingdings" pitchFamily="2" charset="2"/>
              <a:buNone/>
              <a:defRPr/>
            </a:pPr>
            <a:endParaRPr lang="en-US" sz="2400"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44036"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5926138" y="138113"/>
            <a:ext cx="3027362" cy="685800"/>
          </a:xfrm>
        </p:spPr>
        <p:txBody>
          <a:bodyPr anchor="b">
            <a:normAutofit fontScale="90000"/>
          </a:bodyPr>
          <a:lstStyle/>
          <a:p>
            <a:pPr>
              <a:defRPr/>
            </a:pPr>
            <a:r>
              <a:rPr lang="en-US" sz="2400" dirty="0" smtClean="0"/>
              <a:t>REGRESSION ANALYSIS</a:t>
            </a:r>
            <a:endParaRPr lang="en-US" sz="2400" dirty="0"/>
          </a:p>
        </p:txBody>
      </p:sp>
      <p:sp useBgFill="1">
        <p:nvSpPr>
          <p:cNvPr id="89091" name="Rectangle 3"/>
          <p:cNvSpPr>
            <a:spLocks noGrp="1" noChangeArrowheads="1"/>
          </p:cNvSpPr>
          <p:nvPr>
            <p:ph type="body" idx="4294967295"/>
          </p:nvPr>
        </p:nvSpPr>
        <p:spPr>
          <a:xfrm>
            <a:off x="252413" y="803275"/>
            <a:ext cx="8686800" cy="5064125"/>
          </a:xfrm>
        </p:spPr>
        <p:txBody>
          <a:bodyPr/>
          <a:lstStyle/>
          <a:p>
            <a:pPr>
              <a:defRPr/>
            </a:pPr>
            <a:r>
              <a:rPr lang="en-US" b="1" dirty="0" smtClean="0"/>
              <a:t>Simple Regression</a:t>
            </a:r>
          </a:p>
          <a:p>
            <a:pPr algn="just">
              <a:buFont typeface="Wingdings" pitchFamily="2" charset="2"/>
              <a:buNone/>
              <a:defRPr/>
            </a:pPr>
            <a:r>
              <a:rPr lang="en-US" sz="2400" dirty="0" smtClean="0"/>
              <a:t>	Simple regression is used to check the contribution of independent variable(s) in the dependent variable if the independent variable is one.</a:t>
            </a:r>
          </a:p>
          <a:p>
            <a:pPr algn="just">
              <a:buFont typeface="Wingdings" pitchFamily="2" charset="2"/>
              <a:buNone/>
              <a:defRPr/>
            </a:pPr>
            <a:endParaRPr lang="en-US" sz="2400" dirty="0" smtClean="0"/>
          </a:p>
          <a:p>
            <a:pPr>
              <a:defRPr/>
            </a:pPr>
            <a:r>
              <a:rPr lang="en-US" sz="2400" b="1" dirty="0" smtClean="0"/>
              <a:t>Assumptions and conditions of simple regression</a:t>
            </a:r>
            <a:endParaRPr lang="en-US" sz="2400" dirty="0" smtClean="0"/>
          </a:p>
          <a:p>
            <a:pPr lvl="1">
              <a:defRPr/>
            </a:pPr>
            <a:r>
              <a:rPr lang="en-US" sz="2400" dirty="0" smtClean="0">
                <a:ea typeface="+mn-ea"/>
              </a:rPr>
              <a:t>Dependent variable should be scale </a:t>
            </a:r>
          </a:p>
          <a:p>
            <a:pPr lvl="1">
              <a:defRPr/>
            </a:pPr>
            <a:r>
              <a:rPr lang="en-US" sz="2400" dirty="0" smtClean="0">
                <a:ea typeface="+mn-ea"/>
              </a:rPr>
              <a:t>The relationship of variables should </a:t>
            </a:r>
            <a:r>
              <a:rPr lang="en-US" sz="2400" smtClean="0">
                <a:ea typeface="+mn-ea"/>
              </a:rPr>
              <a:t>be linear </a:t>
            </a:r>
            <a:endParaRPr lang="en-US" sz="2400" dirty="0" smtClean="0">
              <a:ea typeface="+mn-ea"/>
            </a:endParaRPr>
          </a:p>
          <a:p>
            <a:pPr lvl="1">
              <a:defRPr/>
            </a:pPr>
            <a:r>
              <a:rPr lang="en-US" sz="2400" dirty="0" smtClean="0">
                <a:ea typeface="+mn-ea"/>
              </a:rPr>
              <a:t>Data should be independent</a:t>
            </a:r>
          </a:p>
          <a:p>
            <a:pPr lvl="1">
              <a:buFont typeface="Wingdings" pitchFamily="2" charset="2"/>
              <a:buNone/>
              <a:defRPr/>
            </a:pPr>
            <a:endParaRPr lang="en-US" sz="2400" dirty="0" smtClean="0">
              <a:ea typeface="+mn-ea"/>
            </a:endParaRPr>
          </a:p>
          <a:p>
            <a:pPr>
              <a:defRPr/>
            </a:pPr>
            <a:r>
              <a:rPr lang="en-US" sz="2400" b="1" dirty="0" smtClean="0"/>
              <a:t>Example:</a:t>
            </a:r>
            <a:r>
              <a:rPr lang="en-US" sz="2400" dirty="0" smtClean="0"/>
              <a:t> Can we predict math achievement from grades in high school</a:t>
            </a:r>
          </a:p>
          <a:p>
            <a:pPr>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45060"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2CF1658-EFCF-4C1D-906B-0257DEC7E508}" type="slidenum">
              <a:rPr lang="ur-PK" smtClean="0"/>
              <a:pPr>
                <a:defRPr/>
              </a:pPr>
              <a:t>2</a:t>
            </a:fld>
            <a:endParaRPr lang="en-US"/>
          </a:p>
        </p:txBody>
      </p:sp>
      <p:sp>
        <p:nvSpPr>
          <p:cNvPr id="3" name="Rectangle 2"/>
          <p:cNvSpPr/>
          <p:nvPr/>
        </p:nvSpPr>
        <p:spPr>
          <a:xfrm>
            <a:off x="774468" y="1732296"/>
            <a:ext cx="7823267" cy="2800767"/>
          </a:xfrm>
          <a:prstGeom prst="rect">
            <a:avLst/>
          </a:prstGeom>
          <a:noFill/>
        </p:spPr>
        <p:txBody>
          <a:bodyPr>
            <a:spAutoFit/>
          </a:bodyPr>
          <a:lstStyle/>
          <a:p>
            <a:pPr algn="ctr">
              <a:defRPr/>
            </a:pPr>
            <a:r>
              <a:rPr lang="en-US"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INFERENTIAL STATISTICS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0" y="352425"/>
            <a:ext cx="8686800" cy="1144588"/>
          </a:xfrm>
        </p:spPr>
        <p:txBody>
          <a:bodyPr/>
          <a:lstStyle/>
          <a:p>
            <a:pPr>
              <a:defRPr/>
            </a:pPr>
            <a:r>
              <a:rPr lang="en-US" sz="2800" b="1" dirty="0" smtClean="0"/>
              <a:t>Commands</a:t>
            </a:r>
            <a:endParaRPr lang="en-US" sz="2800" dirty="0" smtClean="0"/>
          </a:p>
          <a:p>
            <a:pPr lvl="1">
              <a:defRPr/>
            </a:pPr>
            <a:r>
              <a:rPr lang="en-US" sz="2000" b="1" dirty="0" smtClean="0"/>
              <a:t>Analyze	 	Regression		Linear</a:t>
            </a: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46083"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46084" name="AutoShape 2"/>
          <p:cNvSpPr>
            <a:spLocks noChangeArrowheads="1"/>
          </p:cNvSpPr>
          <p:nvPr/>
        </p:nvSpPr>
        <p:spPr bwMode="auto">
          <a:xfrm>
            <a:off x="2151063" y="10128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46085" name="AutoShape 2"/>
          <p:cNvSpPr>
            <a:spLocks noChangeArrowheads="1"/>
          </p:cNvSpPr>
          <p:nvPr/>
        </p:nvSpPr>
        <p:spPr bwMode="auto">
          <a:xfrm>
            <a:off x="4727575" y="10255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pic>
        <p:nvPicPr>
          <p:cNvPr id="28727" name="Picture 55"/>
          <p:cNvPicPr>
            <a:picLocks noChangeAspect="1" noChangeArrowheads="1"/>
          </p:cNvPicPr>
          <p:nvPr/>
        </p:nvPicPr>
        <p:blipFill>
          <a:blip r:embed="rId4"/>
          <a:srcRect l="30217" t="39065" r="31688" b="13835"/>
          <a:stretch>
            <a:fillRect/>
          </a:stretch>
        </p:blipFill>
        <p:spPr bwMode="auto">
          <a:xfrm>
            <a:off x="641350" y="1412875"/>
            <a:ext cx="8029575" cy="49403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9"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a:solidFill>
                  <a:schemeClr val="tx2"/>
                </a:solidFill>
                <a:effectLst>
                  <a:outerShdw blurRad="38100" dist="38100" dir="2700000" algn="tl">
                    <a:srgbClr val="000000"/>
                  </a:outerShdw>
                </a:effectLst>
                <a:latin typeface="+mj-lt"/>
                <a:ea typeface="+mj-ea"/>
                <a:cs typeface="+mj-cs"/>
              </a:rPr>
              <a:t>REGRESSION ANALYSIS</a:t>
            </a:r>
            <a:endParaRPr lang="en-US"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9" name="Table 8"/>
          <p:cNvGraphicFramePr>
            <a:graphicFrameLocks noGrp="1"/>
          </p:cNvGraphicFramePr>
          <p:nvPr/>
        </p:nvGraphicFramePr>
        <p:xfrm>
          <a:off x="379389" y="685800"/>
          <a:ext cx="8383611" cy="2594449"/>
        </p:xfrm>
        <a:graphic>
          <a:graphicData uri="http://schemas.openxmlformats.org/drawingml/2006/table">
            <a:tbl>
              <a:tblPr/>
              <a:tblGrid>
                <a:gridCol w="1311336"/>
                <a:gridCol w="1311336"/>
                <a:gridCol w="1219197"/>
                <a:gridCol w="1340186"/>
                <a:gridCol w="1340186"/>
                <a:gridCol w="930685"/>
                <a:gridCol w="930685"/>
              </a:tblGrid>
              <a:tr h="375950">
                <a:tc gridSpan="7">
                  <a:txBody>
                    <a:bodyPr/>
                    <a:lstStyle/>
                    <a:p>
                      <a:pPr marL="0" marR="0" algn="ctr">
                        <a:lnSpc>
                          <a:spcPts val="1600"/>
                        </a:lnSpc>
                        <a:spcBef>
                          <a:spcPts val="0"/>
                        </a:spcBef>
                        <a:spcAft>
                          <a:spcPts val="0"/>
                        </a:spcAft>
                      </a:pPr>
                      <a:r>
                        <a:rPr lang="en-US" sz="1800" b="1" dirty="0" err="1">
                          <a:solidFill>
                            <a:srgbClr val="000000"/>
                          </a:solidFill>
                          <a:latin typeface="Calibri"/>
                          <a:ea typeface="Calibri"/>
                          <a:cs typeface="Arial"/>
                        </a:rPr>
                        <a:t>Coefficients</a:t>
                      </a:r>
                      <a:r>
                        <a:rPr lang="en-US" sz="1800" b="1" baseline="30000" dirty="0" err="1">
                          <a:solidFill>
                            <a:srgbClr val="000000"/>
                          </a:solidFill>
                          <a:latin typeface="Calibri"/>
                          <a:ea typeface="Calibri"/>
                          <a:cs typeface="Arial"/>
                        </a:rPr>
                        <a:t>a</a:t>
                      </a:r>
                      <a:endParaRPr lang="en-US" sz="16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2539">
                <a:tc rowSpan="2" gridSpan="2">
                  <a:txBody>
                    <a:bodyPr/>
                    <a:lstStyle/>
                    <a:p>
                      <a:pPr marL="0" marR="0">
                        <a:lnSpc>
                          <a:spcPts val="1600"/>
                        </a:lnSpc>
                        <a:spcBef>
                          <a:spcPts val="0"/>
                        </a:spcBef>
                        <a:spcAft>
                          <a:spcPts val="0"/>
                        </a:spcAft>
                      </a:pPr>
                      <a:r>
                        <a:rPr lang="en-US" sz="1800">
                          <a:solidFill>
                            <a:srgbClr val="000000"/>
                          </a:solidFill>
                          <a:latin typeface="Calibri"/>
                          <a:ea typeface="Calibri"/>
                          <a:cs typeface="Arial"/>
                        </a:rPr>
                        <a:t>Model</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Unstandardized Coefficients</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Standardized Coefficients</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t</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Sig.</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75950">
                <a:tc gridSpan="2"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Std. Error</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Beta</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87030">
                <a:tc rowSpan="2">
                  <a:txBody>
                    <a:bodyPr/>
                    <a:lstStyle/>
                    <a:p>
                      <a:pPr marL="0" marR="0">
                        <a:lnSpc>
                          <a:spcPts val="1600"/>
                        </a:lnSpc>
                        <a:spcBef>
                          <a:spcPts val="0"/>
                        </a:spcBef>
                        <a:spcAft>
                          <a:spcPts val="0"/>
                        </a:spcAft>
                      </a:pPr>
                      <a:r>
                        <a:rPr lang="en-US" sz="1800">
                          <a:solidFill>
                            <a:srgbClr val="000000"/>
                          </a:solidFill>
                          <a:latin typeface="Calibri"/>
                          <a:ea typeface="Calibri"/>
                          <a:cs typeface="Arial"/>
                        </a:rPr>
                        <a:t>1</a:t>
                      </a:r>
                      <a:endParaRPr lang="en-US" sz="16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(Constant)</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.397</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2.530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.157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.876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75950">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grades in h.s.</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2.142</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.430</a:t>
                      </a:r>
                      <a:endParaRPr lang="en-US" sz="16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.504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4.987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.000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387030">
                <a:tc gridSpan="4">
                  <a:txBody>
                    <a:bodyPr/>
                    <a:lstStyle/>
                    <a:p>
                      <a:pPr marL="0" marR="0">
                        <a:lnSpc>
                          <a:spcPts val="1600"/>
                        </a:lnSpc>
                        <a:spcBef>
                          <a:spcPts val="0"/>
                        </a:spcBef>
                        <a:spcAft>
                          <a:spcPts val="0"/>
                        </a:spcAft>
                      </a:pPr>
                      <a:r>
                        <a:rPr lang="en-US" sz="1800">
                          <a:solidFill>
                            <a:srgbClr val="000000"/>
                          </a:solidFill>
                          <a:latin typeface="Calibri"/>
                          <a:ea typeface="Calibri"/>
                          <a:cs typeface="Arial"/>
                        </a:rPr>
                        <a:t>a. Dependent Variable: math achievement test</a:t>
                      </a:r>
                      <a:endParaRPr lang="en-US" sz="16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6"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sp>
        <p:nvSpPr>
          <p:cNvPr id="29782" name="Rectangle 86"/>
          <p:cNvSpPr>
            <a:spLocks noChangeArrowheads="1"/>
          </p:cNvSpPr>
          <p:nvPr/>
        </p:nvSpPr>
        <p:spPr bwMode="auto">
          <a:xfrm>
            <a:off x="201613" y="3352800"/>
            <a:ext cx="8597900" cy="2469907"/>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nchor="ctr">
            <a:spAutoFit/>
          </a:bodyPr>
          <a:lstStyle/>
          <a:p>
            <a:pPr algn="just" eaLnBrk="0" hangingPunct="0">
              <a:defRPr/>
            </a:pPr>
            <a:r>
              <a:rPr lang="en-US" b="1" dirty="0">
                <a:latin typeface="Calibri" pitchFamily="34" charset="0"/>
                <a:ea typeface="Calibri" pitchFamily="34" charset="0"/>
                <a:cs typeface="Arial" pitchFamily="34" charset="0"/>
              </a:rPr>
              <a:t>Interpretation</a:t>
            </a:r>
            <a:endParaRPr lang="en-US" sz="105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Simple regression was conducted to investigate how well grades in </a:t>
            </a:r>
            <a:r>
              <a:rPr lang="en-US" dirty="0" smtClean="0">
                <a:latin typeface="Calibri" pitchFamily="34" charset="0"/>
                <a:ea typeface="Calibri" pitchFamily="34" charset="0"/>
                <a:cs typeface="Arial" pitchFamily="34" charset="0"/>
              </a:rPr>
              <a:t>high school </a:t>
            </a:r>
            <a:r>
              <a:rPr lang="en-US" dirty="0">
                <a:latin typeface="Calibri" pitchFamily="34" charset="0"/>
                <a:ea typeface="Calibri" pitchFamily="34" charset="0"/>
                <a:cs typeface="Arial" pitchFamily="34" charset="0"/>
              </a:rPr>
              <a:t>predict math achievement scores. The results were statistically significant F (1, 73 ) = 24.87, p&lt;.001. The indentified equation to understand this relationship was math achievement = .40 + 2.14* (grades in high school). The adjusted R</a:t>
            </a:r>
            <a:r>
              <a:rPr lang="en-US" baseline="30000" dirty="0">
                <a:latin typeface="Calibri" pitchFamily="34" charset="0"/>
                <a:ea typeface="Calibri" pitchFamily="34" charset="0"/>
                <a:cs typeface="Arial" pitchFamily="34" charset="0"/>
              </a:rPr>
              <a:t>2</a:t>
            </a:r>
            <a:r>
              <a:rPr lang="en-US" dirty="0">
                <a:latin typeface="Calibri" pitchFamily="34" charset="0"/>
                <a:ea typeface="Calibri" pitchFamily="34" charset="0"/>
                <a:cs typeface="Arial" pitchFamily="34" charset="0"/>
              </a:rPr>
              <a:t> value was .244. This indicates that 24% of the variance in math achievement was explained by the grades in high school. According to Cohen (1988), this is a large effect. </a:t>
            </a:r>
          </a:p>
          <a:p>
            <a:pPr algn="just" eaLnBrk="0" hangingPunct="0">
              <a:defRPr/>
            </a:pPr>
            <a:endParaRPr lang="en-US" sz="105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Regression equation is 		Y = 0.40 + 2.14X</a:t>
            </a:r>
            <a:endParaRPr lang="en-US" sz="28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180975" y="792163"/>
            <a:ext cx="8686800" cy="4922837"/>
          </a:xfrm>
        </p:spPr>
        <p:txBody>
          <a:bodyPr/>
          <a:lstStyle/>
          <a:p>
            <a:pPr>
              <a:defRPr/>
            </a:pPr>
            <a:r>
              <a:rPr lang="en-US" sz="2800" b="1" dirty="0" smtClean="0"/>
              <a:t>Multiple Regression</a:t>
            </a:r>
            <a:endParaRPr lang="en-US" sz="2800" dirty="0" smtClean="0"/>
          </a:p>
          <a:p>
            <a:pPr algn="just">
              <a:buFont typeface="Wingdings" pitchFamily="2" charset="2"/>
              <a:buNone/>
              <a:defRPr/>
            </a:pPr>
            <a:r>
              <a:rPr lang="en-US" sz="2800" dirty="0" smtClean="0"/>
              <a:t>	</a:t>
            </a:r>
            <a:r>
              <a:rPr lang="en-US" sz="2400" dirty="0" smtClean="0"/>
              <a:t>Multiple regressions is used to check the contribution of independent variable(s) in the dependent variable if the independent variables are more than one.</a:t>
            </a:r>
          </a:p>
          <a:p>
            <a:pPr algn="just">
              <a:buFont typeface="Wingdings" pitchFamily="2" charset="2"/>
              <a:buNone/>
              <a:defRPr/>
            </a:pPr>
            <a:endParaRPr lang="en-US" sz="2400" dirty="0" smtClean="0"/>
          </a:p>
          <a:p>
            <a:pPr>
              <a:defRPr/>
            </a:pPr>
            <a:r>
              <a:rPr lang="en-US" sz="2400" b="1" dirty="0" smtClean="0"/>
              <a:t>Assumptions and conditions of Multiple regression</a:t>
            </a:r>
            <a:endParaRPr lang="en-US" sz="2400" dirty="0" smtClean="0"/>
          </a:p>
          <a:p>
            <a:pPr lvl="1">
              <a:defRPr/>
            </a:pPr>
            <a:r>
              <a:rPr lang="en-US" sz="2000" dirty="0" smtClean="0"/>
              <a:t>Dependent variables should be scale.</a:t>
            </a:r>
          </a:p>
          <a:p>
            <a:pPr lvl="1">
              <a:buFont typeface="Wingdings" pitchFamily="2" charset="2"/>
              <a:buNone/>
              <a:defRPr/>
            </a:pPr>
            <a:endParaRPr lang="en-US" sz="2000" dirty="0" smtClean="0"/>
          </a:p>
          <a:p>
            <a:pPr algn="just">
              <a:defRPr/>
            </a:pPr>
            <a:r>
              <a:rPr lang="en-US" sz="2400" b="1" dirty="0" smtClean="0"/>
              <a:t>Example:</a:t>
            </a:r>
            <a:r>
              <a:rPr lang="en-US" sz="2400" dirty="0" smtClean="0"/>
              <a:t> How well can you predict math achievement from a combination of four variables: grades in high school, father’s education, mother education and gender</a:t>
            </a:r>
          </a:p>
          <a:p>
            <a:pPr>
              <a:defRPr/>
            </a:pPr>
            <a:endParaRPr lang="en-US" dirty="0" smtClean="0"/>
          </a:p>
          <a:p>
            <a:pPr>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48131"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5"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9091" name="Rectangle 3"/>
          <p:cNvSpPr>
            <a:spLocks noGrp="1" noChangeArrowheads="1"/>
          </p:cNvSpPr>
          <p:nvPr>
            <p:ph type="body" idx="4294967295"/>
          </p:nvPr>
        </p:nvSpPr>
        <p:spPr>
          <a:xfrm>
            <a:off x="263525" y="293688"/>
            <a:ext cx="8686800" cy="1084262"/>
          </a:xfrm>
        </p:spPr>
        <p:txBody>
          <a:bodyPr/>
          <a:lstStyle/>
          <a:p>
            <a:pPr>
              <a:defRPr/>
            </a:pPr>
            <a:r>
              <a:rPr lang="en-US" sz="2800" b="1" dirty="0" smtClean="0"/>
              <a:t>Commands</a:t>
            </a:r>
            <a:endParaRPr lang="en-US" sz="2800" dirty="0" smtClean="0"/>
          </a:p>
          <a:p>
            <a:pPr lvl="1">
              <a:defRPr/>
            </a:pPr>
            <a:r>
              <a:rPr lang="en-US" sz="2400" b="1" dirty="0" smtClean="0"/>
              <a:t>Analyze	 	Regression		Linear</a:t>
            </a:r>
            <a:endParaRPr lang="en-US" dirty="0" smtClean="0"/>
          </a:p>
          <a:p>
            <a:pPr>
              <a:buFont typeface="Wingdings" pitchFamily="2" charset="2"/>
              <a:buNone/>
              <a:defRPr/>
            </a:pPr>
            <a:endParaRPr lang="en-US" dirty="0" smtClean="0"/>
          </a:p>
          <a:p>
            <a:pPr>
              <a:buFont typeface="Wingdings" pitchFamily="2" charset="2"/>
              <a:buNone/>
              <a:defRPr/>
            </a:pPr>
            <a:endParaRPr lang="en-US" sz="2800" dirty="0" smtClean="0"/>
          </a:p>
          <a:p>
            <a:pPr algn="just" eaLnBrk="1" hangingPunct="1">
              <a:buFont typeface="Wingdings" pitchFamily="2" charset="2"/>
              <a:buNone/>
              <a:defRPr/>
            </a:pPr>
            <a:endParaRPr lang="en-US" sz="2800" dirty="0" smtClean="0"/>
          </a:p>
        </p:txBody>
      </p:sp>
      <p:pic>
        <p:nvPicPr>
          <p:cNvPr id="49155"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
        <p:nvSpPr>
          <p:cNvPr id="49156" name="AutoShape 2"/>
          <p:cNvSpPr>
            <a:spLocks noChangeArrowheads="1"/>
          </p:cNvSpPr>
          <p:nvPr/>
        </p:nvSpPr>
        <p:spPr bwMode="auto">
          <a:xfrm>
            <a:off x="2478088" y="9366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49157" name="AutoShape 2"/>
          <p:cNvSpPr>
            <a:spLocks noChangeArrowheads="1"/>
          </p:cNvSpPr>
          <p:nvPr/>
        </p:nvSpPr>
        <p:spPr bwMode="auto">
          <a:xfrm>
            <a:off x="5170488" y="923925"/>
            <a:ext cx="342900" cy="142875"/>
          </a:xfrm>
          <a:prstGeom prst="rightArrow">
            <a:avLst>
              <a:gd name="adj1" fmla="val 50000"/>
              <a:gd name="adj2" fmla="val 60000"/>
            </a:avLst>
          </a:prstGeom>
          <a:solidFill>
            <a:srgbClr val="FFFFFF"/>
          </a:solidFill>
          <a:ln w="9525">
            <a:solidFill>
              <a:srgbClr val="000000"/>
            </a:solidFill>
            <a:miter lim="800000"/>
            <a:headEnd/>
            <a:tailEnd/>
          </a:ln>
        </p:spPr>
        <p:txBody>
          <a:bodyPr/>
          <a:lstStyle/>
          <a:p>
            <a:endParaRPr lang="en-US"/>
          </a:p>
        </p:txBody>
      </p:sp>
      <p:sp>
        <p:nvSpPr>
          <p:cNvPr id="7" name="Rectangle 2"/>
          <p:cNvSpPr txBox="1">
            <a:spLocks noChangeArrowheads="1"/>
          </p:cNvSpPr>
          <p:nvPr/>
        </p:nvSpPr>
        <p:spPr bwMode="auto">
          <a:xfrm>
            <a:off x="5926138" y="138113"/>
            <a:ext cx="3027362" cy="685800"/>
          </a:xfrm>
          <a:prstGeom prst="rect">
            <a:avLst/>
          </a:prstGeom>
          <a:noFill/>
          <a:ln w="9525">
            <a:noFill/>
            <a:miter lim="800000"/>
            <a:headEnd/>
            <a:tailEnd/>
          </a:ln>
          <a:effectLst/>
        </p:spPr>
        <p:txBody>
          <a:bodyPr anchor="b"/>
          <a:lstStyle/>
          <a:p>
            <a:pPr eaLnBrk="0" hangingPunct="0">
              <a:defRPr/>
            </a:pPr>
            <a:r>
              <a:rPr lang="en-US" sz="2400" b="1" kern="0" dirty="0">
                <a:solidFill>
                  <a:schemeClr val="tx2"/>
                </a:solidFill>
                <a:effectLst>
                  <a:outerShdw blurRad="38100" dist="38100" dir="2700000" algn="tl">
                    <a:srgbClr val="000000"/>
                  </a:outerShdw>
                </a:effectLst>
                <a:latin typeface="+mj-lt"/>
                <a:ea typeface="+mj-ea"/>
                <a:cs typeface="+mj-cs"/>
              </a:rPr>
              <a:t>REGRESSION ANALYSIS</a:t>
            </a:r>
          </a:p>
        </p:txBody>
      </p:sp>
      <p:pic>
        <p:nvPicPr>
          <p:cNvPr id="31752" name="Picture 8"/>
          <p:cNvPicPr>
            <a:picLocks noChangeAspect="1" noChangeArrowheads="1"/>
          </p:cNvPicPr>
          <p:nvPr/>
        </p:nvPicPr>
        <p:blipFill>
          <a:blip r:embed="rId4"/>
          <a:srcRect l="27100" t="30061" r="30476" b="7325"/>
          <a:stretch>
            <a:fillRect/>
          </a:stretch>
        </p:blipFill>
        <p:spPr bwMode="auto">
          <a:xfrm>
            <a:off x="522288" y="1317625"/>
            <a:ext cx="8027987" cy="5368925"/>
          </a:xfrm>
          <a:prstGeom prst="rect">
            <a:avLst/>
          </a:prstGeom>
          <a:noFill/>
          <a:ln w="9525">
            <a:noFill/>
            <a:miter lim="800000"/>
            <a:headEnd/>
            <a:tailEnd/>
          </a:ln>
          <a:effectLst>
            <a:prstShdw prst="shdw17" dist="17961" dir="2700000">
              <a:schemeClr val="accent1">
                <a:gamma/>
                <a:shade val="60000"/>
                <a:invGamma/>
              </a:schemeClr>
            </a:prst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13" name="Table 12"/>
          <p:cNvGraphicFramePr>
            <a:graphicFrameLocks noGrp="1"/>
          </p:cNvGraphicFramePr>
          <p:nvPr/>
        </p:nvGraphicFramePr>
        <p:xfrm>
          <a:off x="498475" y="533400"/>
          <a:ext cx="8027718" cy="2422608"/>
        </p:xfrm>
        <a:graphic>
          <a:graphicData uri="http://schemas.openxmlformats.org/drawingml/2006/table">
            <a:tbl>
              <a:tblPr/>
              <a:tblGrid>
                <a:gridCol w="392111"/>
                <a:gridCol w="2145043"/>
                <a:gridCol w="893940"/>
                <a:gridCol w="982651"/>
                <a:gridCol w="1251011"/>
                <a:gridCol w="1047301"/>
                <a:gridCol w="1315661"/>
              </a:tblGrid>
              <a:tr h="557050">
                <a:tc rowSpan="2" gridSpan="2">
                  <a:txBody>
                    <a:bodyPr/>
                    <a:lstStyle/>
                    <a:p>
                      <a:pPr marL="0" marR="0">
                        <a:lnSpc>
                          <a:spcPts val="1600"/>
                        </a:lnSpc>
                        <a:spcBef>
                          <a:spcPts val="0"/>
                        </a:spcBef>
                        <a:spcAft>
                          <a:spcPts val="0"/>
                        </a:spcAft>
                      </a:pPr>
                      <a:r>
                        <a:rPr lang="en-US" sz="1800" dirty="0">
                          <a:solidFill>
                            <a:srgbClr val="000000"/>
                          </a:solidFill>
                          <a:latin typeface="Calibri"/>
                          <a:ea typeface="Calibri"/>
                          <a:cs typeface="Arial"/>
                        </a:rPr>
                        <a:t>Model</a:t>
                      </a:r>
                      <a:endParaRPr lang="en-US" sz="1600" dirty="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US"/>
                    </a:p>
                  </a:txBody>
                  <a:tcPr/>
                </a:tc>
                <a:tc grid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Unstandardized Coefficients</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Standardized Coefficients</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T</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Sig.</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02398">
                <a:tc gridSpan="2"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a:t>
                      </a:r>
                      <a:endParaRPr lang="en-US" sz="16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Std. Error</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800">
                          <a:solidFill>
                            <a:srgbClr val="000000"/>
                          </a:solidFill>
                          <a:latin typeface="Calibri"/>
                          <a:ea typeface="Calibri"/>
                          <a:cs typeface="Arial"/>
                        </a:rPr>
                        <a:t>Beta</a:t>
                      </a:r>
                      <a:endParaRPr lang="en-US" sz="16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r>
              <a:tr h="311311">
                <a:tc rowSpan="5">
                  <a:txBody>
                    <a:bodyPr/>
                    <a:lstStyle/>
                    <a:p>
                      <a:pPr marL="0" marR="0">
                        <a:lnSpc>
                          <a:spcPts val="1600"/>
                        </a:lnSpc>
                        <a:spcBef>
                          <a:spcPts val="0"/>
                        </a:spcBef>
                        <a:spcAft>
                          <a:spcPts val="0"/>
                        </a:spcAft>
                      </a:pPr>
                      <a:r>
                        <a:rPr lang="en-US" sz="1800">
                          <a:solidFill>
                            <a:srgbClr val="000000"/>
                          </a:solidFill>
                          <a:latin typeface="Calibri"/>
                          <a:ea typeface="Calibri"/>
                          <a:cs typeface="Arial"/>
                        </a:rPr>
                        <a:t>1</a:t>
                      </a:r>
                      <a:endParaRPr lang="en-US" sz="16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(Constant)</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1.047</a:t>
                      </a:r>
                      <a:endParaRPr lang="en-US" sz="1600" dirty="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2.526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.415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.680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grades in h.s.</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1.946</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.427</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.465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4.560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.000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father's education</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.191</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.313</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.083</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.610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.544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mother's education</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.406</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.375</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.141</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1.084</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.282</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02398">
                <a:tc vMerge="1">
                  <a:txBody>
                    <a:bodyPr/>
                    <a:lstStyle/>
                    <a:p>
                      <a:endParaRPr lang="en-US"/>
                    </a:p>
                  </a:txBody>
                  <a:tcPr/>
                </a:tc>
                <a:tc>
                  <a:txBody>
                    <a:bodyPr/>
                    <a:lstStyle/>
                    <a:p>
                      <a:pPr marL="0" marR="0">
                        <a:lnSpc>
                          <a:spcPts val="1600"/>
                        </a:lnSpc>
                        <a:spcBef>
                          <a:spcPts val="0"/>
                        </a:spcBef>
                        <a:spcAft>
                          <a:spcPts val="0"/>
                        </a:spcAft>
                      </a:pPr>
                      <a:r>
                        <a:rPr lang="en-US" sz="1800">
                          <a:solidFill>
                            <a:srgbClr val="000000"/>
                          </a:solidFill>
                          <a:latin typeface="Calibri"/>
                          <a:ea typeface="Calibri"/>
                          <a:cs typeface="Arial"/>
                        </a:rPr>
                        <a:t>gender</a:t>
                      </a:r>
                      <a:endParaRPr lang="en-US" sz="16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-3.759</a:t>
                      </a:r>
                      <a:endParaRPr lang="en-US" sz="16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1.321</a:t>
                      </a:r>
                      <a:endParaRPr lang="en-US" sz="16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-.290</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a:solidFill>
                            <a:srgbClr val="000000"/>
                          </a:solidFill>
                          <a:latin typeface="Calibri"/>
                          <a:ea typeface="Calibri"/>
                          <a:cs typeface="Arial"/>
                        </a:rPr>
                        <a:t>-2.846</a:t>
                      </a:r>
                      <a:endParaRPr lang="en-US" sz="16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800" dirty="0">
                          <a:solidFill>
                            <a:srgbClr val="000000"/>
                          </a:solidFill>
                          <a:latin typeface="Calibri"/>
                          <a:ea typeface="Calibri"/>
                          <a:cs typeface="Arial"/>
                        </a:rPr>
                        <a:t>.006</a:t>
                      </a:r>
                      <a:endParaRPr lang="en-US" sz="16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50230" name="Rectangle 14"/>
          <p:cNvSpPr>
            <a:spLocks noChangeArrowheads="1"/>
          </p:cNvSpPr>
          <p:nvPr/>
        </p:nvSpPr>
        <p:spPr bwMode="auto">
          <a:xfrm>
            <a:off x="3727450" y="215900"/>
            <a:ext cx="1377950" cy="369888"/>
          </a:xfrm>
          <a:prstGeom prst="rect">
            <a:avLst/>
          </a:prstGeom>
          <a:noFill/>
          <a:ln w="9525">
            <a:noFill/>
            <a:miter lim="800000"/>
            <a:headEnd/>
            <a:tailEnd/>
          </a:ln>
        </p:spPr>
        <p:txBody>
          <a:bodyPr wrap="none">
            <a:spAutoFit/>
          </a:bodyPr>
          <a:lstStyle/>
          <a:p>
            <a:r>
              <a:rPr lang="en-US" b="1"/>
              <a:t>Coefficient</a:t>
            </a:r>
            <a:endParaRPr lang="en-US"/>
          </a:p>
        </p:txBody>
      </p:sp>
      <p:sp>
        <p:nvSpPr>
          <p:cNvPr id="33885" name="Rectangle 93"/>
          <p:cNvSpPr>
            <a:spLocks noChangeArrowheads="1"/>
          </p:cNvSpPr>
          <p:nvPr/>
        </p:nvSpPr>
        <p:spPr bwMode="auto">
          <a:xfrm>
            <a:off x="368300" y="3048000"/>
            <a:ext cx="8348663" cy="3016210"/>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nchor="ctr">
            <a:spAutoFit/>
          </a:bodyPr>
          <a:lstStyle/>
          <a:p>
            <a:pPr algn="just" eaLnBrk="0" hangingPunct="0">
              <a:defRPr/>
            </a:pPr>
            <a:r>
              <a:rPr lang="en-US" sz="2800" b="1" dirty="0">
                <a:latin typeface="Calibri" pitchFamily="34" charset="0"/>
                <a:ea typeface="Calibri" pitchFamily="34" charset="0"/>
                <a:cs typeface="Arial" pitchFamily="34" charset="0"/>
              </a:rPr>
              <a:t>Interpretation</a:t>
            </a:r>
            <a:endParaRPr lang="en-US" sz="1400"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Simultaneously multiple regression was conducted to investigate the best predictors of math achievement test scores. The means, standard deviation, and inter correlations can be found in table. The combination of variables to predict math achievement from grades in high school, father’s education, mother’s education and gender was statistically significant, F = 10.40, p &lt;0.05. The beta coefficients are presented in last table. Note that high grades and male gender significantly predict math achievement when all four variables are included. The adjusted R</a:t>
            </a:r>
            <a:r>
              <a:rPr lang="en-US" baseline="30000" dirty="0">
                <a:latin typeface="Calibri" pitchFamily="34" charset="0"/>
                <a:ea typeface="Calibri" pitchFamily="34" charset="0"/>
                <a:cs typeface="Arial" pitchFamily="34" charset="0"/>
              </a:rPr>
              <a:t>2 </a:t>
            </a:r>
            <a:r>
              <a:rPr lang="en-US" dirty="0">
                <a:latin typeface="Calibri" pitchFamily="34" charset="0"/>
                <a:ea typeface="Calibri" pitchFamily="34" charset="0"/>
                <a:cs typeface="Arial" pitchFamily="34" charset="0"/>
              </a:rPr>
              <a:t>value was 0.343. This indicates that 34 % of the variance in math achievement was explained by the model according to Cohen (1988), this is a large effect.</a:t>
            </a:r>
            <a:endParaRPr lang="en-US" sz="28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70EE79D1-267A-4978-A357-A93655F97D58}" type="slidenum">
              <a:rPr lang="ur-PK"/>
              <a:pPr>
                <a:defRPr/>
              </a:pPr>
              <a:t>25</a:t>
            </a:fld>
            <a:endParaRPr lang="en-US" dirty="0"/>
          </a:p>
        </p:txBody>
      </p:sp>
      <p:pic>
        <p:nvPicPr>
          <p:cNvPr id="46086" name="Picture 6" descr="ast013"/>
          <p:cNvPicPr>
            <a:picLocks noGrp="1" noChangeAspect="1" noChangeArrowheads="1"/>
          </p:cNvPicPr>
          <p:nvPr>
            <p:ph sz="half" idx="4294967295"/>
          </p:nvPr>
        </p:nvPicPr>
        <p:blipFill>
          <a:blip r:embed="rId3"/>
          <a:srcRect/>
          <a:stretch>
            <a:fillRect/>
          </a:stretch>
        </p:blipFill>
        <p:spPr>
          <a:xfrm rot="5400000">
            <a:off x="5378449" y="2079625"/>
            <a:ext cx="1163638" cy="4233863"/>
          </a:xfrm>
          <a:noFill/>
        </p:spPr>
      </p:pic>
      <p:sp>
        <p:nvSpPr>
          <p:cNvPr id="46083" name="Footer Placeholder 6"/>
          <p:cNvSpPr txBox="1">
            <a:spLocks noGrp="1"/>
          </p:cNvSpPr>
          <p:nvPr/>
        </p:nvSpPr>
        <p:spPr bwMode="auto">
          <a:xfrm>
            <a:off x="3254375" y="6248400"/>
            <a:ext cx="3048000" cy="457200"/>
          </a:xfrm>
          <a:prstGeom prst="rect">
            <a:avLst/>
          </a:prstGeom>
          <a:noFill/>
          <a:ln w="9525">
            <a:noFill/>
            <a:miter lim="800000"/>
            <a:headEnd/>
            <a:tailEnd/>
          </a:ln>
        </p:spPr>
        <p:txBody>
          <a:bodyPr/>
          <a:lstStyle/>
          <a:p>
            <a:pPr algn="ctr"/>
            <a:r>
              <a:rPr lang="en-US" sz="1000" b="1">
                <a:solidFill>
                  <a:srgbClr val="663300"/>
                </a:solidFill>
                <a:latin typeface="Century Gothic" pitchFamily="34" charset="0"/>
              </a:rPr>
              <a:t>SUPERIOR GROUP OF COLLEGES</a:t>
            </a:r>
          </a:p>
        </p:txBody>
      </p:sp>
      <p:sp>
        <p:nvSpPr>
          <p:cNvPr id="46084" name="Slide Number Placeholder 7"/>
          <p:cNvSpPr txBox="1">
            <a:spLocks noGrp="1"/>
          </p:cNvSpPr>
          <p:nvPr/>
        </p:nvSpPr>
        <p:spPr bwMode="auto">
          <a:xfrm>
            <a:off x="6705600" y="6248400"/>
            <a:ext cx="1905000" cy="457200"/>
          </a:xfrm>
          <a:prstGeom prst="rect">
            <a:avLst/>
          </a:prstGeom>
          <a:noFill/>
          <a:ln w="9525">
            <a:noFill/>
            <a:miter lim="800000"/>
            <a:headEnd/>
            <a:tailEnd/>
          </a:ln>
        </p:spPr>
        <p:txBody>
          <a:bodyPr/>
          <a:lstStyle/>
          <a:p>
            <a:pPr algn="r"/>
            <a:fld id="{7111576B-41AA-40A2-B44E-4048084E344B}" type="slidenum">
              <a:rPr lang="en-US" sz="1000" b="1">
                <a:solidFill>
                  <a:srgbClr val="663300"/>
                </a:solidFill>
                <a:latin typeface="Century Gothic" pitchFamily="34" charset="0"/>
              </a:rPr>
              <a:pPr algn="r"/>
              <a:t>25</a:t>
            </a:fld>
            <a:endParaRPr lang="en-US" sz="1000" b="1">
              <a:solidFill>
                <a:srgbClr val="663300"/>
              </a:solidFill>
              <a:latin typeface="Century Gothic" pitchFamily="34" charset="0"/>
            </a:endParaRPr>
          </a:p>
        </p:txBody>
      </p:sp>
      <p:sp>
        <p:nvSpPr>
          <p:cNvPr id="8" name="TextBox 7"/>
          <p:cNvSpPr txBox="1"/>
          <p:nvPr/>
        </p:nvSpPr>
        <p:spPr>
          <a:xfrm>
            <a:off x="1981200" y="2826603"/>
            <a:ext cx="5410200" cy="1015663"/>
          </a:xfrm>
          <a:prstGeom prst="rect">
            <a:avLst/>
          </a:prstGeom>
          <a:noFill/>
        </p:spPr>
        <p:txBody>
          <a:bodyPr wrap="square" rtlCol="0">
            <a:spAutoFit/>
          </a:bodyPr>
          <a:lstStyle/>
          <a:p>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123FF04-9932-4FB4-A5C7-8534F0D516E7}" type="slidenum">
              <a:rPr lang="ur-PK" smtClean="0"/>
              <a:pPr>
                <a:defRPr/>
              </a:pPr>
              <a:t>3</a:t>
            </a:fld>
            <a:endParaRPr lang="en-US"/>
          </a:p>
        </p:txBody>
      </p:sp>
      <p:sp>
        <p:nvSpPr>
          <p:cNvPr id="99329" name="Rectangle 1"/>
          <p:cNvSpPr>
            <a:spLocks noChangeArrowheads="1"/>
          </p:cNvSpPr>
          <p:nvPr/>
        </p:nvSpPr>
        <p:spPr bwMode="auto">
          <a:xfrm>
            <a:off x="0" y="842963"/>
            <a:ext cx="9144000" cy="46164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algn="just" eaLnBrk="0" hangingPunct="0">
              <a:spcBef>
                <a:spcPts val="600"/>
              </a:spcBef>
              <a:spcAft>
                <a:spcPts val="600"/>
              </a:spcAft>
              <a:defRPr/>
            </a:pPr>
            <a:r>
              <a:rPr lang="en-US" sz="2800" dirty="0">
                <a:latin typeface="Calibri" pitchFamily="34" charset="0"/>
                <a:ea typeface="Calibri" pitchFamily="34" charset="0"/>
                <a:cs typeface="Arial" pitchFamily="34" charset="0"/>
              </a:rPr>
              <a:t>After studying this session you would be able to </a:t>
            </a:r>
          </a:p>
          <a:p>
            <a:pPr algn="just" eaLnBrk="0" hangingPunct="0">
              <a:spcBef>
                <a:spcPts val="600"/>
              </a:spcBef>
              <a:spcAft>
                <a:spcPts val="600"/>
              </a:spcAft>
              <a:defRPr/>
            </a:pPr>
            <a:endParaRPr lang="en-US" sz="1400" dirty="0">
              <a:latin typeface="Arial" pitchFamily="34" charset="0"/>
              <a:cs typeface="Arial" pitchFamily="34" charset="0"/>
            </a:endParaRPr>
          </a:p>
          <a:p>
            <a:pPr marL="403225" indent="-403225" algn="just" eaLnBrk="0" hangingPunct="0">
              <a:spcBef>
                <a:spcPts val="600"/>
              </a:spcBef>
              <a:spcAft>
                <a:spcPts val="600"/>
              </a:spcAft>
              <a:buFontTx/>
              <a:buChar char="•"/>
              <a:defRPr/>
            </a:pPr>
            <a:r>
              <a:rPr lang="en-US" sz="2400" dirty="0">
                <a:latin typeface="Calibri" pitchFamily="34" charset="0"/>
                <a:ea typeface="Calibri" pitchFamily="34" charset="0"/>
                <a:cs typeface="Arial" pitchFamily="34" charset="0"/>
              </a:rPr>
              <a:t>Understand and infer results from data in order to answer the associational and differential research questions using different parametric and non parametric tests.</a:t>
            </a:r>
            <a:endParaRPr lang="en-US" sz="1200" dirty="0">
              <a:latin typeface="Arial" pitchFamily="34" charset="0"/>
              <a:cs typeface="Arial" pitchFamily="34" charset="0"/>
            </a:endParaRPr>
          </a:p>
          <a:p>
            <a:pPr marL="403225" indent="-403225" algn="just" eaLnBrk="0" hangingPunct="0">
              <a:spcBef>
                <a:spcPts val="600"/>
              </a:spcBef>
              <a:spcAft>
                <a:spcPts val="600"/>
              </a:spcAft>
              <a:buFontTx/>
              <a:buChar char="•"/>
              <a:defRPr/>
            </a:pPr>
            <a:r>
              <a:rPr lang="en-US" sz="2400" dirty="0">
                <a:latin typeface="Calibri" pitchFamily="34" charset="0"/>
                <a:ea typeface="Calibri" pitchFamily="34" charset="0"/>
                <a:cs typeface="Arial" pitchFamily="34" charset="0"/>
              </a:rPr>
              <a:t>understand implement and interpret the chi-square, phi and </a:t>
            </a:r>
            <a:r>
              <a:rPr lang="en-US" sz="2400" dirty="0" err="1">
                <a:latin typeface="Calibri" pitchFamily="34" charset="0"/>
                <a:ea typeface="Calibri" pitchFamily="34" charset="0"/>
                <a:cs typeface="Arial" pitchFamily="34" charset="0"/>
              </a:rPr>
              <a:t>cramer’s</a:t>
            </a:r>
            <a:r>
              <a:rPr lang="en-US" sz="2400" dirty="0">
                <a:latin typeface="Calibri" pitchFamily="34" charset="0"/>
                <a:ea typeface="Calibri" pitchFamily="34" charset="0"/>
                <a:cs typeface="Arial" pitchFamily="34" charset="0"/>
              </a:rPr>
              <a:t> V</a:t>
            </a:r>
            <a:endParaRPr lang="en-US" sz="1200" dirty="0">
              <a:latin typeface="Arial" pitchFamily="34" charset="0"/>
              <a:cs typeface="Arial" pitchFamily="34" charset="0"/>
            </a:endParaRPr>
          </a:p>
          <a:p>
            <a:pPr marL="403225" indent="-403225" algn="just" eaLnBrk="0" hangingPunct="0">
              <a:spcBef>
                <a:spcPts val="600"/>
              </a:spcBef>
              <a:spcAft>
                <a:spcPts val="600"/>
              </a:spcAft>
              <a:buFontTx/>
              <a:buChar char="•"/>
              <a:defRPr/>
            </a:pPr>
            <a:r>
              <a:rPr lang="en-US" sz="2400" dirty="0">
                <a:latin typeface="Calibri" pitchFamily="34" charset="0"/>
                <a:ea typeface="Calibri" pitchFamily="34" charset="0"/>
                <a:cs typeface="Arial" pitchFamily="34" charset="0"/>
              </a:rPr>
              <a:t>understand, implement and interpret the correlation statistics</a:t>
            </a:r>
            <a:endParaRPr lang="en-US" sz="1200" dirty="0">
              <a:latin typeface="Arial" pitchFamily="34" charset="0"/>
              <a:cs typeface="Arial" pitchFamily="34" charset="0"/>
            </a:endParaRPr>
          </a:p>
          <a:p>
            <a:pPr marL="403225" indent="-403225" algn="just" eaLnBrk="0" hangingPunct="0">
              <a:spcBef>
                <a:spcPts val="600"/>
              </a:spcBef>
              <a:spcAft>
                <a:spcPts val="600"/>
              </a:spcAft>
              <a:buFontTx/>
              <a:buChar char="•"/>
              <a:defRPr/>
            </a:pPr>
            <a:r>
              <a:rPr lang="en-US" sz="2400" dirty="0">
                <a:latin typeface="Calibri" pitchFamily="34" charset="0"/>
                <a:ea typeface="Calibri" pitchFamily="34" charset="0"/>
                <a:cs typeface="Arial" pitchFamily="34" charset="0"/>
              </a:rPr>
              <a:t>understand, implement and interpret the regression statistics</a:t>
            </a:r>
            <a:endParaRPr lang="en-US" sz="1200" dirty="0">
              <a:latin typeface="Arial" pitchFamily="34" charset="0"/>
              <a:cs typeface="Arial" pitchFamily="34" charset="0"/>
            </a:endParaRPr>
          </a:p>
          <a:p>
            <a:pPr marL="403225" indent="-403225" algn="just" eaLnBrk="0" hangingPunct="0">
              <a:spcBef>
                <a:spcPts val="600"/>
              </a:spcBef>
              <a:spcAft>
                <a:spcPts val="600"/>
              </a:spcAft>
              <a:buFontTx/>
              <a:buChar char="•"/>
              <a:defRPr/>
            </a:pPr>
            <a:r>
              <a:rPr lang="en-US" sz="2400" dirty="0">
                <a:latin typeface="Calibri" pitchFamily="34" charset="0"/>
                <a:ea typeface="Calibri" pitchFamily="34" charset="0"/>
                <a:cs typeface="Arial" pitchFamily="34" charset="0"/>
              </a:rPr>
              <a:t>understand, implement and interpret the T-test statistics</a:t>
            </a:r>
            <a:endParaRPr lang="en-US" sz="3600" dirty="0">
              <a:latin typeface="Arial" pitchFamily="34" charset="0"/>
              <a:cs typeface="Arial" pitchFamily="34" charset="0"/>
            </a:endParaRPr>
          </a:p>
        </p:txBody>
      </p:sp>
      <p:sp>
        <p:nvSpPr>
          <p:cNvPr id="14340" name="Rectangle 3"/>
          <p:cNvSpPr>
            <a:spLocks noChangeArrowheads="1"/>
          </p:cNvSpPr>
          <p:nvPr/>
        </p:nvSpPr>
        <p:spPr bwMode="auto">
          <a:xfrm>
            <a:off x="2136775" y="152400"/>
            <a:ext cx="5083175" cy="831850"/>
          </a:xfrm>
          <a:prstGeom prst="rect">
            <a:avLst/>
          </a:prstGeom>
          <a:noFill/>
          <a:ln w="9525">
            <a:noFill/>
            <a:miter lim="800000"/>
            <a:headEnd/>
            <a:tailEnd/>
          </a:ln>
        </p:spPr>
        <p:txBody>
          <a:bodyPr>
            <a:spAutoFit/>
          </a:bodyPr>
          <a:lstStyle/>
          <a:p>
            <a:pPr algn="just" eaLnBrk="0" hangingPunct="0"/>
            <a:r>
              <a:rPr lang="en-US" sz="4800" b="1">
                <a:solidFill>
                  <a:srgbClr val="FFFFFF"/>
                </a:solidFill>
                <a:latin typeface="Calibri" pitchFamily="34" charset="0"/>
              </a:rPr>
              <a:t>Lesson Objectives</a:t>
            </a:r>
            <a:endParaRPr lang="en-US" sz="28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F3E37E4-639A-4C06-852E-638624AFF60C}" type="slidenum">
              <a:rPr lang="ur-PK" smtClean="0"/>
              <a:pPr>
                <a:defRPr/>
              </a:pPr>
              <a:t>4</a:t>
            </a:fld>
            <a:endParaRPr lang="en-US"/>
          </a:p>
        </p:txBody>
      </p:sp>
      <p:sp>
        <p:nvSpPr>
          <p:cNvPr id="111617" name="Rectangle 1"/>
          <p:cNvSpPr>
            <a:spLocks noChangeArrowheads="1"/>
          </p:cNvSpPr>
          <p:nvPr/>
        </p:nvSpPr>
        <p:spPr bwMode="auto">
          <a:xfrm>
            <a:off x="855663" y="1222375"/>
            <a:ext cx="8288337" cy="5018088"/>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1" algn="just" eaLnBrk="0" hangingPunct="0">
              <a:buFontTx/>
              <a:buAutoNum type="arabicPeriod"/>
              <a:defRPr/>
            </a:pPr>
            <a:r>
              <a:rPr lang="en-US" sz="2000" b="1" dirty="0">
                <a:latin typeface="Calibri" pitchFamily="34" charset="0"/>
                <a:ea typeface="Calibri" pitchFamily="34" charset="0"/>
                <a:cs typeface="Arial" pitchFamily="34" charset="0"/>
              </a:rPr>
              <a:t>Non parametric test.</a:t>
            </a:r>
            <a:endParaRPr lang="en-US" sz="1100" dirty="0">
              <a:latin typeface="Arial" pitchFamily="34" charset="0"/>
              <a:cs typeface="Arial" pitchFamily="34" charset="0"/>
            </a:endParaRPr>
          </a:p>
          <a:p>
            <a:pPr lvl="2" algn="just" eaLnBrk="0" hangingPunct="0">
              <a:buFontTx/>
              <a:buAutoNum type="arabicPeriod"/>
              <a:defRPr/>
            </a:pPr>
            <a:r>
              <a:rPr lang="en-US" sz="2000" dirty="0">
                <a:latin typeface="Calibri" pitchFamily="34" charset="0"/>
                <a:ea typeface="Calibri" pitchFamily="34" charset="0"/>
                <a:cs typeface="Arial" pitchFamily="34" charset="0"/>
              </a:rPr>
              <a:t>Chi square /Fisher exact</a:t>
            </a:r>
            <a:endParaRPr lang="en-US" sz="1100" dirty="0">
              <a:latin typeface="Arial" pitchFamily="34" charset="0"/>
              <a:cs typeface="Arial" pitchFamily="34" charset="0"/>
            </a:endParaRPr>
          </a:p>
          <a:p>
            <a:pPr lvl="2" algn="just" eaLnBrk="0" hangingPunct="0">
              <a:buFontTx/>
              <a:buAutoNum type="arabicPeriod"/>
              <a:defRPr/>
            </a:pPr>
            <a:r>
              <a:rPr lang="en-US" sz="2000" dirty="0">
                <a:latin typeface="Calibri" pitchFamily="34" charset="0"/>
                <a:ea typeface="Calibri" pitchFamily="34" charset="0"/>
                <a:cs typeface="Arial" pitchFamily="34" charset="0"/>
              </a:rPr>
              <a:t>Phi and </a:t>
            </a:r>
            <a:r>
              <a:rPr lang="en-US" sz="2000" dirty="0" err="1">
                <a:latin typeface="Calibri" pitchFamily="34" charset="0"/>
                <a:ea typeface="Calibri" pitchFamily="34" charset="0"/>
                <a:cs typeface="Arial" pitchFamily="34" charset="0"/>
              </a:rPr>
              <a:t>cramer’s</a:t>
            </a:r>
            <a:r>
              <a:rPr lang="en-US" sz="2000" dirty="0">
                <a:latin typeface="Calibri" pitchFamily="34" charset="0"/>
                <a:ea typeface="Calibri" pitchFamily="34" charset="0"/>
                <a:cs typeface="Arial" pitchFamily="34" charset="0"/>
              </a:rPr>
              <a:t> v</a:t>
            </a:r>
            <a:endParaRPr lang="en-US" sz="1100" dirty="0">
              <a:latin typeface="Arial" pitchFamily="34" charset="0"/>
              <a:cs typeface="Arial" pitchFamily="34" charset="0"/>
            </a:endParaRPr>
          </a:p>
          <a:p>
            <a:pPr lvl="2" algn="just" eaLnBrk="0" hangingPunct="0">
              <a:buFontTx/>
              <a:buAutoNum type="arabicPeriod"/>
              <a:defRPr/>
            </a:pPr>
            <a:r>
              <a:rPr lang="en-US" sz="2000" dirty="0">
                <a:latin typeface="Calibri" pitchFamily="34" charset="0"/>
                <a:ea typeface="Calibri" pitchFamily="34" charset="0"/>
                <a:cs typeface="Arial" pitchFamily="34" charset="0"/>
              </a:rPr>
              <a:t>Kendall tau-b</a:t>
            </a:r>
            <a:endParaRPr lang="en-US" sz="1100" dirty="0">
              <a:latin typeface="Arial" pitchFamily="34" charset="0"/>
              <a:cs typeface="Arial" pitchFamily="34" charset="0"/>
            </a:endParaRPr>
          </a:p>
          <a:p>
            <a:pPr lvl="2" algn="just" eaLnBrk="0" hangingPunct="0">
              <a:buFontTx/>
              <a:buAutoNum type="arabicPeriod"/>
              <a:defRPr/>
            </a:pPr>
            <a:r>
              <a:rPr lang="en-US" sz="2000" dirty="0">
                <a:latin typeface="Calibri" pitchFamily="34" charset="0"/>
                <a:ea typeface="Calibri" pitchFamily="34" charset="0"/>
                <a:cs typeface="Arial" pitchFamily="34" charset="0"/>
              </a:rPr>
              <a:t>Eta</a:t>
            </a:r>
            <a:endParaRPr lang="en-US" sz="1100" dirty="0">
              <a:latin typeface="Arial" pitchFamily="34" charset="0"/>
              <a:cs typeface="Arial" pitchFamily="34" charset="0"/>
            </a:endParaRPr>
          </a:p>
          <a:p>
            <a:pPr lvl="1" algn="just" eaLnBrk="0" hangingPunct="0">
              <a:buFontTx/>
              <a:buAutoNum type="arabicPeriod"/>
              <a:defRPr/>
            </a:pPr>
            <a:r>
              <a:rPr lang="en-US" sz="2000" b="1" dirty="0">
                <a:latin typeface="Calibri" pitchFamily="34" charset="0"/>
                <a:ea typeface="Calibri" pitchFamily="34" charset="0"/>
                <a:cs typeface="Arial" pitchFamily="34" charset="0"/>
              </a:rPr>
              <a:t>Parametric test</a:t>
            </a:r>
            <a:endParaRPr lang="en-US" sz="1100" dirty="0">
              <a:latin typeface="Arial" pitchFamily="34" charset="0"/>
              <a:cs typeface="Arial" pitchFamily="34" charset="0"/>
            </a:endParaRPr>
          </a:p>
          <a:p>
            <a:pPr lvl="2" algn="just" eaLnBrk="0" hangingPunct="0">
              <a:buFontTx/>
              <a:buAutoNum type="arabicPeriod"/>
              <a:defRPr/>
            </a:pPr>
            <a:r>
              <a:rPr lang="en-US" sz="2000" b="1" dirty="0">
                <a:latin typeface="Calibri" pitchFamily="34" charset="0"/>
                <a:ea typeface="Calibri" pitchFamily="34" charset="0"/>
                <a:cs typeface="Arial" pitchFamily="34" charset="0"/>
              </a:rPr>
              <a:t>Correlation</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Pearson correlation</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Spearman correlation</a:t>
            </a:r>
            <a:endParaRPr lang="en-US" sz="1100" dirty="0">
              <a:latin typeface="Arial" pitchFamily="34" charset="0"/>
              <a:cs typeface="Arial" pitchFamily="34" charset="0"/>
            </a:endParaRPr>
          </a:p>
          <a:p>
            <a:pPr lvl="2" algn="just" eaLnBrk="0" hangingPunct="0">
              <a:buFontTx/>
              <a:buAutoNum type="arabicPeriod"/>
              <a:defRPr/>
            </a:pPr>
            <a:r>
              <a:rPr lang="en-US" sz="2000" b="1" dirty="0">
                <a:latin typeface="Calibri" pitchFamily="34" charset="0"/>
                <a:ea typeface="Calibri" pitchFamily="34" charset="0"/>
                <a:cs typeface="Arial" pitchFamily="34" charset="0"/>
              </a:rPr>
              <a:t>Regression</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Simple regression</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Multiple regression</a:t>
            </a:r>
            <a:endParaRPr lang="en-US" sz="1100" dirty="0">
              <a:latin typeface="Arial" pitchFamily="34" charset="0"/>
              <a:cs typeface="Arial" pitchFamily="34" charset="0"/>
            </a:endParaRPr>
          </a:p>
          <a:p>
            <a:pPr lvl="2" algn="just" eaLnBrk="0" hangingPunct="0">
              <a:buFontTx/>
              <a:buAutoNum type="arabicPeriod"/>
              <a:defRPr/>
            </a:pPr>
            <a:r>
              <a:rPr lang="en-US" sz="2000" b="1" dirty="0">
                <a:latin typeface="Calibri" pitchFamily="34" charset="0"/>
                <a:ea typeface="Calibri" pitchFamily="34" charset="0"/>
                <a:cs typeface="Arial" pitchFamily="34" charset="0"/>
              </a:rPr>
              <a:t>T-Test</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One-sample T-test</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Independent sample T-test</a:t>
            </a:r>
            <a:endParaRPr lang="en-US" sz="1100" dirty="0">
              <a:latin typeface="Arial" pitchFamily="34" charset="0"/>
              <a:cs typeface="Arial" pitchFamily="34" charset="0"/>
            </a:endParaRPr>
          </a:p>
          <a:p>
            <a:pPr lvl="3" algn="just" eaLnBrk="0" hangingPunct="0">
              <a:buFontTx/>
              <a:buAutoNum type="arabicPeriod"/>
              <a:defRPr/>
            </a:pPr>
            <a:r>
              <a:rPr lang="en-US" sz="2000" dirty="0">
                <a:latin typeface="Calibri" pitchFamily="34" charset="0"/>
                <a:ea typeface="Calibri" pitchFamily="34" charset="0"/>
                <a:cs typeface="Arial" pitchFamily="34" charset="0"/>
              </a:rPr>
              <a:t>Paired sample T-test</a:t>
            </a:r>
            <a:endParaRPr lang="en-US" sz="3200" dirty="0">
              <a:latin typeface="Arial" pitchFamily="34" charset="0"/>
              <a:cs typeface="Arial" pitchFamily="34" charset="0"/>
            </a:endParaRPr>
          </a:p>
        </p:txBody>
      </p:sp>
      <p:sp>
        <p:nvSpPr>
          <p:cNvPr id="15364" name="Rectangle 3"/>
          <p:cNvSpPr>
            <a:spLocks noChangeArrowheads="1"/>
          </p:cNvSpPr>
          <p:nvPr/>
        </p:nvSpPr>
        <p:spPr bwMode="auto">
          <a:xfrm>
            <a:off x="2909888" y="157163"/>
            <a:ext cx="3322637" cy="708025"/>
          </a:xfrm>
          <a:prstGeom prst="rect">
            <a:avLst/>
          </a:prstGeom>
          <a:noFill/>
          <a:ln w="9525">
            <a:noFill/>
            <a:miter lim="800000"/>
            <a:headEnd/>
            <a:tailEnd/>
          </a:ln>
        </p:spPr>
        <p:txBody>
          <a:bodyPr wrap="none">
            <a:spAutoFit/>
          </a:bodyPr>
          <a:lstStyle/>
          <a:p>
            <a:pPr algn="just" eaLnBrk="0" hangingPunct="0"/>
            <a:r>
              <a:rPr lang="en-US" sz="4000" b="1">
                <a:solidFill>
                  <a:srgbClr val="FFFFFF"/>
                </a:solidFill>
                <a:latin typeface="Calibri" pitchFamily="34" charset="0"/>
              </a:rPr>
              <a:t>Lesson Outline</a:t>
            </a:r>
            <a:endParaRPr lang="en-US" sz="20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2708275" y="103188"/>
            <a:ext cx="3644900" cy="685800"/>
          </a:xfrm>
        </p:spPr>
        <p:txBody>
          <a:bodyPr anchor="b"/>
          <a:lstStyle/>
          <a:p>
            <a:pPr algn="ctr">
              <a:defRPr/>
            </a:pPr>
            <a:r>
              <a:rPr lang="en-US" sz="3600" dirty="0" smtClean="0"/>
              <a:t>Correlation</a:t>
            </a:r>
            <a:endParaRPr lang="en-US" sz="3600" dirty="0"/>
          </a:p>
        </p:txBody>
      </p:sp>
      <p:sp useBgFill="1">
        <p:nvSpPr>
          <p:cNvPr id="89091" name="Rectangle 3"/>
          <p:cNvSpPr>
            <a:spLocks noGrp="1" noChangeArrowheads="1"/>
          </p:cNvSpPr>
          <p:nvPr>
            <p:ph type="body" idx="4294967295"/>
          </p:nvPr>
        </p:nvSpPr>
        <p:spPr>
          <a:xfrm>
            <a:off x="180975" y="771525"/>
            <a:ext cx="8686800" cy="5724525"/>
          </a:xfrm>
        </p:spPr>
        <p:txBody>
          <a:bodyPr>
            <a:normAutofit lnSpcReduction="10000"/>
          </a:bodyPr>
          <a:lstStyle/>
          <a:p>
            <a:pPr algn="just">
              <a:defRPr/>
            </a:pPr>
            <a:r>
              <a:rPr lang="en-US" sz="2000" dirty="0" smtClean="0"/>
              <a:t>Correlation is a statistical process that determines the mutual (reciprocal) relationship between two (or more) variables which are thought to be mutually related in a way that systematic changes in the value of one variable are accompanied by systematic changes in the other and vice versa.</a:t>
            </a:r>
          </a:p>
          <a:p>
            <a:pPr algn="just">
              <a:buFont typeface="Wingdings" pitchFamily="2" charset="2"/>
              <a:buNone/>
              <a:defRPr/>
            </a:pPr>
            <a:endParaRPr lang="en-US" sz="1050" dirty="0" smtClean="0"/>
          </a:p>
          <a:p>
            <a:pPr algn="just">
              <a:defRPr/>
            </a:pPr>
            <a:r>
              <a:rPr lang="en-US" sz="2000" dirty="0" smtClean="0"/>
              <a:t>It is used to determine</a:t>
            </a:r>
          </a:p>
          <a:p>
            <a:pPr lvl="1" algn="just">
              <a:defRPr/>
            </a:pPr>
            <a:r>
              <a:rPr lang="en-US" sz="1800" dirty="0" smtClean="0"/>
              <a:t>The existence of mutual relationship that is defined by the significance (p) value.</a:t>
            </a:r>
          </a:p>
          <a:p>
            <a:pPr lvl="1" algn="just">
              <a:defRPr/>
            </a:pPr>
            <a:r>
              <a:rPr lang="en-US" sz="1800" dirty="0" smtClean="0"/>
              <a:t>The direction of relationship that is defined by the sign (+,-) of the test value</a:t>
            </a:r>
          </a:p>
          <a:p>
            <a:pPr lvl="1" algn="just">
              <a:defRPr/>
            </a:pPr>
            <a:r>
              <a:rPr lang="en-US" sz="1800" dirty="0" smtClean="0"/>
              <a:t>The strength of relationship that is defined by the test value</a:t>
            </a:r>
          </a:p>
          <a:p>
            <a:pPr lvl="1" algn="just">
              <a:buFont typeface="Wingdings" pitchFamily="2" charset="2"/>
              <a:buNone/>
              <a:defRPr/>
            </a:pPr>
            <a:r>
              <a:rPr lang="en-US" sz="1800" dirty="0" smtClean="0"/>
              <a:t> </a:t>
            </a:r>
          </a:p>
          <a:p>
            <a:pPr>
              <a:defRPr/>
            </a:pPr>
            <a:r>
              <a:rPr lang="en-US" sz="1800" b="1" dirty="0" smtClean="0"/>
              <a:t>Correlation Coefficient (r)</a:t>
            </a:r>
            <a:endParaRPr lang="en-US" sz="1800" dirty="0" smtClean="0"/>
          </a:p>
          <a:p>
            <a:pPr algn="just">
              <a:buFont typeface="Wingdings" pitchFamily="2" charset="2"/>
              <a:buNone/>
              <a:defRPr/>
            </a:pPr>
            <a:r>
              <a:rPr lang="en-US" sz="1800" dirty="0" smtClean="0"/>
              <a:t>	The correlation coefficient measures the strength of linear relationship between two or more numerical variables. The value of correlation coefficient can vary from -1.0 (a perfect negative correlation or association) through 0.0 (no correlation) to +1.0 (a perfect positive correlation). Note that +1 and -1 are equally high or strong</a:t>
            </a:r>
          </a:p>
          <a:p>
            <a:pPr algn="just" eaLnBrk="1" hangingPunct="1">
              <a:buFont typeface="Wingdings" pitchFamily="2" charset="2"/>
              <a:buNone/>
              <a:defRPr/>
            </a:pPr>
            <a:endParaRPr lang="en-US" sz="1800" dirty="0" smtClean="0"/>
          </a:p>
        </p:txBody>
      </p:sp>
      <p:pic>
        <p:nvPicPr>
          <p:cNvPr id="28676"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6281738" y="79375"/>
            <a:ext cx="2433637" cy="685800"/>
          </a:xfrm>
        </p:spPr>
        <p:txBody>
          <a:bodyPr anchor="b"/>
          <a:lstStyle/>
          <a:p>
            <a:pPr>
              <a:defRPr/>
            </a:pPr>
            <a:r>
              <a:rPr lang="en-US" sz="2400" dirty="0" smtClean="0"/>
              <a:t>Correlation</a:t>
            </a:r>
            <a:endParaRPr lang="en-US" sz="2400" dirty="0"/>
          </a:p>
        </p:txBody>
      </p:sp>
      <p:sp useBgFill="1">
        <p:nvSpPr>
          <p:cNvPr id="89091" name="Rectangle 3"/>
          <p:cNvSpPr>
            <a:spLocks noGrp="1" noChangeArrowheads="1"/>
          </p:cNvSpPr>
          <p:nvPr>
            <p:ph type="body" idx="4294967295"/>
          </p:nvPr>
        </p:nvSpPr>
        <p:spPr>
          <a:xfrm>
            <a:off x="192088" y="1006475"/>
            <a:ext cx="8686800" cy="4337050"/>
          </a:xfrm>
        </p:spPr>
        <p:txBody>
          <a:bodyPr/>
          <a:lstStyle/>
          <a:p>
            <a:pPr>
              <a:defRPr/>
            </a:pPr>
            <a:r>
              <a:rPr lang="en-US" b="1" dirty="0" smtClean="0"/>
              <a:t>Assumptions and conditions for Pearson </a:t>
            </a:r>
            <a:endParaRPr lang="en-US" dirty="0" smtClean="0"/>
          </a:p>
          <a:p>
            <a:pPr lvl="1" algn="just">
              <a:spcBef>
                <a:spcPts val="1200"/>
              </a:spcBef>
              <a:spcAft>
                <a:spcPts val="600"/>
              </a:spcAft>
              <a:defRPr/>
            </a:pPr>
            <a:r>
              <a:rPr lang="en-US" sz="2000" dirty="0" smtClean="0"/>
              <a:t>The two variables have a linear relationship. </a:t>
            </a:r>
            <a:endParaRPr lang="en-US" sz="1800" dirty="0" smtClean="0"/>
          </a:p>
          <a:p>
            <a:pPr lvl="1" algn="just">
              <a:spcBef>
                <a:spcPts val="1200"/>
              </a:spcBef>
              <a:spcAft>
                <a:spcPts val="600"/>
              </a:spcAft>
              <a:defRPr/>
            </a:pPr>
            <a:r>
              <a:rPr lang="en-US" sz="2000" dirty="0" smtClean="0"/>
              <a:t>Scores on one variable are normally distributed for each value of the other variable and vice versa. </a:t>
            </a:r>
            <a:endParaRPr lang="en-US" sz="1800" dirty="0" smtClean="0"/>
          </a:p>
          <a:p>
            <a:pPr lvl="1" algn="just">
              <a:spcBef>
                <a:spcPts val="1200"/>
              </a:spcBef>
              <a:spcAft>
                <a:spcPts val="600"/>
              </a:spcAft>
              <a:defRPr/>
            </a:pPr>
            <a:r>
              <a:rPr lang="en-US" sz="2000" dirty="0" smtClean="0"/>
              <a:t>Outliers (i.e. extreme scores) can have a big effect on the correlation</a:t>
            </a:r>
            <a:r>
              <a:rPr lang="en-US" dirty="0" smtClean="0"/>
              <a:t>. </a:t>
            </a:r>
          </a:p>
        </p:txBody>
      </p:sp>
      <p:pic>
        <p:nvPicPr>
          <p:cNvPr id="29700"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190500" y="138113"/>
            <a:ext cx="8763000" cy="685800"/>
          </a:xfrm>
        </p:spPr>
        <p:txBody>
          <a:bodyPr anchor="b"/>
          <a:lstStyle/>
          <a:p>
            <a:pPr>
              <a:defRPr/>
            </a:pPr>
            <a:r>
              <a:rPr lang="en-US" sz="2400" dirty="0" smtClean="0"/>
              <a:t>Correlation</a:t>
            </a:r>
            <a:endParaRPr lang="en-US" sz="2400" dirty="0"/>
          </a:p>
        </p:txBody>
      </p:sp>
      <p:sp useBgFill="1">
        <p:nvSpPr>
          <p:cNvPr id="89091" name="Rectangle 3"/>
          <p:cNvSpPr>
            <a:spLocks noGrp="1" noChangeArrowheads="1"/>
          </p:cNvSpPr>
          <p:nvPr>
            <p:ph type="body" idx="4294967295"/>
          </p:nvPr>
        </p:nvSpPr>
        <p:spPr>
          <a:xfrm>
            <a:off x="215900" y="744538"/>
            <a:ext cx="8686800" cy="1690687"/>
          </a:xfrm>
        </p:spPr>
        <p:txBody>
          <a:bodyPr/>
          <a:lstStyle/>
          <a:p>
            <a:pPr>
              <a:defRPr/>
            </a:pPr>
            <a:r>
              <a:rPr lang="en-US" sz="2400" b="1" dirty="0" smtClean="0"/>
              <a:t>Checking the assumptions for Pearson Correlation</a:t>
            </a:r>
            <a:endParaRPr lang="en-US" sz="2400" dirty="0" smtClean="0"/>
          </a:p>
          <a:p>
            <a:pPr lvl="1" algn="just">
              <a:defRPr/>
            </a:pPr>
            <a:r>
              <a:rPr lang="en-US" sz="2400" dirty="0" smtClean="0"/>
              <a:t>The assumptions for correlation test are checked through normal curve (normality assumption) and the scatter plot (linearity assumption)</a:t>
            </a:r>
            <a:endParaRPr lang="en-US" dirty="0" smtClean="0"/>
          </a:p>
        </p:txBody>
      </p:sp>
      <p:pic>
        <p:nvPicPr>
          <p:cNvPr id="30724"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pic>
        <p:nvPicPr>
          <p:cNvPr id="30725" name="Picture 4"/>
          <p:cNvPicPr>
            <a:picLocks noChangeAspect="1" noChangeArrowheads="1"/>
          </p:cNvPicPr>
          <p:nvPr/>
        </p:nvPicPr>
        <p:blipFill>
          <a:blip r:embed="rId4"/>
          <a:srcRect l="3816" t="8730" r="21304" b="7738"/>
          <a:stretch>
            <a:fillRect/>
          </a:stretch>
        </p:blipFill>
        <p:spPr bwMode="auto">
          <a:xfrm>
            <a:off x="301625" y="2667000"/>
            <a:ext cx="2049463" cy="1751013"/>
          </a:xfrm>
          <a:prstGeom prst="rect">
            <a:avLst/>
          </a:prstGeom>
          <a:noFill/>
          <a:ln w="9525">
            <a:noFill/>
            <a:miter lim="800000"/>
            <a:headEnd/>
            <a:tailEnd/>
          </a:ln>
        </p:spPr>
      </p:pic>
      <p:pic>
        <p:nvPicPr>
          <p:cNvPr id="30726" name="Picture 5"/>
          <p:cNvPicPr>
            <a:picLocks noChangeAspect="1" noChangeArrowheads="1"/>
          </p:cNvPicPr>
          <p:nvPr/>
        </p:nvPicPr>
        <p:blipFill>
          <a:blip r:embed="rId5"/>
          <a:srcRect l="3732" t="15628" r="22704" b="2888"/>
          <a:stretch>
            <a:fillRect/>
          </a:stretch>
        </p:blipFill>
        <p:spPr bwMode="auto">
          <a:xfrm>
            <a:off x="3030538" y="2700338"/>
            <a:ext cx="2052637" cy="1704975"/>
          </a:xfrm>
          <a:prstGeom prst="rect">
            <a:avLst/>
          </a:prstGeom>
          <a:noFill/>
          <a:ln w="9525">
            <a:noFill/>
            <a:miter lim="800000"/>
            <a:headEnd/>
            <a:tailEnd/>
          </a:ln>
        </p:spPr>
      </p:pic>
      <p:pic>
        <p:nvPicPr>
          <p:cNvPr id="30727" name="Picture 6"/>
          <p:cNvPicPr>
            <a:picLocks noChangeAspect="1" noChangeArrowheads="1"/>
          </p:cNvPicPr>
          <p:nvPr/>
        </p:nvPicPr>
        <p:blipFill>
          <a:blip r:embed="rId6"/>
          <a:srcRect/>
          <a:stretch>
            <a:fillRect/>
          </a:stretch>
        </p:blipFill>
        <p:spPr bwMode="auto">
          <a:xfrm>
            <a:off x="5332413" y="3146425"/>
            <a:ext cx="3467100" cy="2814638"/>
          </a:xfrm>
          <a:prstGeom prst="rect">
            <a:avLst/>
          </a:prstGeom>
          <a:noFill/>
          <a:ln w="9525">
            <a:noFill/>
            <a:miter lim="800000"/>
            <a:headEnd/>
            <a:tailEnd/>
          </a:ln>
        </p:spPr>
      </p:pic>
      <p:graphicFrame>
        <p:nvGraphicFramePr>
          <p:cNvPr id="8" name="Table 7"/>
          <p:cNvGraphicFramePr>
            <a:graphicFrameLocks noGrp="1"/>
          </p:cNvGraphicFramePr>
          <p:nvPr/>
        </p:nvGraphicFramePr>
        <p:xfrm>
          <a:off x="261938" y="4491191"/>
          <a:ext cx="4928262" cy="1985809"/>
        </p:xfrm>
        <a:graphic>
          <a:graphicData uri="http://schemas.openxmlformats.org/drawingml/2006/table">
            <a:tbl>
              <a:tblPr/>
              <a:tblGrid>
                <a:gridCol w="918883"/>
                <a:gridCol w="1280639"/>
                <a:gridCol w="1364370"/>
                <a:gridCol w="1364370"/>
              </a:tblGrid>
              <a:tr h="212423">
                <a:tc gridSpan="4">
                  <a:txBody>
                    <a:bodyPr/>
                    <a:lstStyle/>
                    <a:p>
                      <a:pPr marL="0" marR="0" algn="ctr">
                        <a:lnSpc>
                          <a:spcPts val="1600"/>
                        </a:lnSpc>
                        <a:spcBef>
                          <a:spcPts val="0"/>
                        </a:spcBef>
                        <a:spcAft>
                          <a:spcPts val="0"/>
                        </a:spcAft>
                      </a:pPr>
                      <a:r>
                        <a:rPr lang="en-US" sz="1600" b="1" dirty="0">
                          <a:solidFill>
                            <a:srgbClr val="000000"/>
                          </a:solidFill>
                          <a:latin typeface="Arial"/>
                          <a:ea typeface="Calibri"/>
                          <a:cs typeface="Times New Roman"/>
                        </a:rPr>
                        <a:t>Statistics</a:t>
                      </a:r>
                      <a:endParaRPr lang="en-US" sz="24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43381">
                <a:tc>
                  <a:txBody>
                    <a:bodyPr/>
                    <a:lstStyle/>
                    <a:p>
                      <a:pPr marL="0" marR="0">
                        <a:lnSpc>
                          <a:spcPct val="115000"/>
                        </a:lnSpc>
                        <a:spcBef>
                          <a:spcPts val="0"/>
                        </a:spcBef>
                        <a:spcAft>
                          <a:spcPts val="0"/>
                        </a:spcAft>
                      </a:pPr>
                      <a:endParaRPr lang="en-US" sz="28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dirty="0">
                          <a:solidFill>
                            <a:srgbClr val="000000"/>
                          </a:solidFill>
                          <a:latin typeface="Arial"/>
                          <a:ea typeface="Calibri"/>
                          <a:cs typeface="Times New Roman"/>
                        </a:rPr>
                        <a:t>math achievement test</a:t>
                      </a:r>
                      <a:endParaRPr lang="en-US" sz="2400" dirty="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scholastic aptitude test - math</a:t>
                      </a:r>
                      <a:endParaRPr lang="en-US" sz="24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12423">
                <a:tc rowSpan="2">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a:t>
                      </a:r>
                      <a:endParaRPr lang="en-US" sz="2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Valid</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75</a:t>
                      </a:r>
                      <a:endParaRPr lang="en-US" sz="2400" dirty="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75</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12423">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Missing</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0</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0</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12423">
                <a:tc gridSpan="2">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Skewness</a:t>
                      </a:r>
                      <a:endParaRPr lang="en-US" sz="2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.044</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.128</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72909">
                <a:tc gridSpan="2">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Std. Error of Skewness</a:t>
                      </a:r>
                      <a:endParaRPr lang="en-US" sz="2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.277</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.277</a:t>
                      </a:r>
                      <a:endParaRPr lang="en-US" sz="24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6650038" y="850900"/>
            <a:ext cx="2493962" cy="442913"/>
          </a:xfrm>
        </p:spPr>
        <p:txBody>
          <a:bodyPr anchor="b">
            <a:normAutofit fontScale="90000"/>
          </a:bodyPr>
          <a:lstStyle/>
          <a:p>
            <a:pPr>
              <a:defRPr/>
            </a:pPr>
            <a:r>
              <a:rPr lang="en-US" sz="2400" dirty="0" smtClean="0"/>
              <a:t>Correlation</a:t>
            </a:r>
            <a:endParaRPr lang="en-US" sz="2400" dirty="0"/>
          </a:p>
        </p:txBody>
      </p:sp>
      <p:pic>
        <p:nvPicPr>
          <p:cNvPr id="31747"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graphicFrame>
        <p:nvGraphicFramePr>
          <p:cNvPr id="8" name="Table 7"/>
          <p:cNvGraphicFramePr>
            <a:graphicFrameLocks noGrp="1"/>
          </p:cNvGraphicFramePr>
          <p:nvPr/>
        </p:nvGraphicFramePr>
        <p:xfrm>
          <a:off x="222250" y="252413"/>
          <a:ext cx="6321259" cy="3847084"/>
        </p:xfrm>
        <a:graphic>
          <a:graphicData uri="http://schemas.openxmlformats.org/drawingml/2006/table">
            <a:tbl>
              <a:tblPr/>
              <a:tblGrid>
                <a:gridCol w="2099799"/>
                <a:gridCol w="1704500"/>
                <a:gridCol w="1259354"/>
                <a:gridCol w="1257606"/>
              </a:tblGrid>
              <a:tr h="228445">
                <a:tc gridSpan="4">
                  <a:txBody>
                    <a:bodyPr/>
                    <a:lstStyle/>
                    <a:p>
                      <a:pPr marL="0" marR="0" algn="ctr">
                        <a:lnSpc>
                          <a:spcPts val="1600"/>
                        </a:lnSpc>
                        <a:spcBef>
                          <a:spcPts val="0"/>
                        </a:spcBef>
                        <a:spcAft>
                          <a:spcPts val="0"/>
                        </a:spcAft>
                      </a:pPr>
                      <a:r>
                        <a:rPr lang="en-US" sz="1600" b="1" dirty="0">
                          <a:solidFill>
                            <a:srgbClr val="000000"/>
                          </a:solidFill>
                          <a:latin typeface="Arial"/>
                          <a:ea typeface="Calibri"/>
                          <a:cs typeface="Times New Roman"/>
                        </a:rPr>
                        <a:t>Correlations</a:t>
                      </a:r>
                      <a:endParaRPr lang="en-US" sz="24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13193">
                <a:tc>
                  <a:txBody>
                    <a:bodyPr/>
                    <a:lstStyle/>
                    <a:p>
                      <a:pPr marL="0" marR="0">
                        <a:lnSpc>
                          <a:spcPct val="115000"/>
                        </a:lnSpc>
                        <a:spcBef>
                          <a:spcPts val="0"/>
                        </a:spcBef>
                        <a:spcAft>
                          <a:spcPts val="0"/>
                        </a:spcAft>
                      </a:pPr>
                      <a:endParaRPr lang="en-US" sz="28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2800">
                        <a:latin typeface="Times New Roman"/>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math achievement test</a:t>
                      </a:r>
                      <a:endParaRPr lang="en-US" sz="24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600" dirty="0">
                          <a:solidFill>
                            <a:srgbClr val="000000"/>
                          </a:solidFill>
                          <a:latin typeface="Arial"/>
                          <a:ea typeface="Calibri"/>
                          <a:cs typeface="Times New Roman"/>
                        </a:rPr>
                        <a:t>scholastic aptitude test - math</a:t>
                      </a:r>
                      <a:endParaRPr lang="en-US" sz="2400" dirty="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20819">
                <a:tc rowSpan="3">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math achievement test</a:t>
                      </a:r>
                      <a:endParaRPr lang="en-US" sz="2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Pearson Correlation</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.788</a:t>
                      </a:r>
                      <a:r>
                        <a:rPr lang="en-US" sz="1600" baseline="30000">
                          <a:solidFill>
                            <a:srgbClr val="000000"/>
                          </a:solidFill>
                          <a:latin typeface="Arial"/>
                          <a:ea typeface="Calibri"/>
                          <a:cs typeface="Times New Roman"/>
                        </a:rPr>
                        <a:t>**</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500654">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Sig. (2-tailed)</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endParaRPr lang="en-US" sz="28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.000</a:t>
                      </a:r>
                      <a:endParaRPr lang="en-US" sz="24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28445">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75</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75</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20819">
                <a:tc rowSpan="3">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scholastic aptitude test - math</a:t>
                      </a:r>
                      <a:endParaRPr lang="en-US" sz="24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Pearson Correlation</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.788</a:t>
                      </a:r>
                      <a:r>
                        <a:rPr lang="en-US" sz="1600" baseline="30000">
                          <a:solidFill>
                            <a:srgbClr val="000000"/>
                          </a:solidFill>
                          <a:latin typeface="Arial"/>
                          <a:ea typeface="Calibri"/>
                          <a:cs typeface="Times New Roman"/>
                        </a:rPr>
                        <a:t>**</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500654">
                <a:tc vMerge="1">
                  <a:txBody>
                    <a:bodyPr/>
                    <a:lstStyle/>
                    <a:p>
                      <a:endParaRPr lang="en-US"/>
                    </a:p>
                  </a:txBody>
                  <a:tcPr/>
                </a:tc>
                <a:tc>
                  <a:txBody>
                    <a:bodyPr/>
                    <a:lstStyle/>
                    <a:p>
                      <a:pPr marL="0" marR="0">
                        <a:lnSpc>
                          <a:spcPts val="1600"/>
                        </a:lnSpc>
                        <a:spcBef>
                          <a:spcPts val="0"/>
                        </a:spcBef>
                        <a:spcAft>
                          <a:spcPts val="0"/>
                        </a:spcAft>
                      </a:pPr>
                      <a:r>
                        <a:rPr lang="en-US" sz="1600" dirty="0">
                          <a:solidFill>
                            <a:srgbClr val="000000"/>
                          </a:solidFill>
                          <a:latin typeface="Arial"/>
                          <a:ea typeface="Calibri"/>
                          <a:cs typeface="Times New Roman"/>
                        </a:rPr>
                        <a:t>Sig. (2-tailed)</a:t>
                      </a:r>
                      <a:endParaRPr lang="en-US" sz="2400" dirty="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.000</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endParaRPr lang="en-US" sz="280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28445">
                <a:tc vMerge="1">
                  <a:txBody>
                    <a:bodyPr/>
                    <a:lstStyle/>
                    <a:p>
                      <a:endParaRPr lang="en-US"/>
                    </a:p>
                  </a:txBody>
                  <a:tcPr/>
                </a:tc>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a:t>
                      </a:r>
                      <a:endParaRPr lang="en-US" sz="240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75</a:t>
                      </a:r>
                      <a:endParaRPr lang="en-US" sz="24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75</a:t>
                      </a:r>
                      <a:endParaRPr lang="en-US" sz="24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500654">
                <a:tc gridSpan="3">
                  <a:txBody>
                    <a:bodyPr/>
                    <a:lstStyle/>
                    <a:p>
                      <a:pPr marL="0" marR="0">
                        <a:lnSpc>
                          <a:spcPts val="1600"/>
                        </a:lnSpc>
                        <a:spcBef>
                          <a:spcPts val="0"/>
                        </a:spcBef>
                        <a:spcAft>
                          <a:spcPts val="0"/>
                        </a:spcAft>
                      </a:pPr>
                      <a:r>
                        <a:rPr lang="en-US" sz="1600" dirty="0">
                          <a:solidFill>
                            <a:srgbClr val="000000"/>
                          </a:solidFill>
                          <a:latin typeface="Arial"/>
                          <a:ea typeface="Calibri"/>
                          <a:cs typeface="Times New Roman"/>
                        </a:rPr>
                        <a:t>**. Correlation is significant at the 0.01 level (2-tailed).</a:t>
                      </a:r>
                      <a:endParaRPr lang="en-US" sz="2400" dirty="0">
                        <a:latin typeface="Calibri"/>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cxnSp>
        <p:nvCxnSpPr>
          <p:cNvPr id="31784" name="AutoShape 32"/>
          <p:cNvCxnSpPr>
            <a:cxnSpLocks noChangeShapeType="1"/>
          </p:cNvCxnSpPr>
          <p:nvPr/>
        </p:nvCxnSpPr>
        <p:spPr bwMode="auto">
          <a:xfrm>
            <a:off x="4070350" y="1176338"/>
            <a:ext cx="2436813" cy="2362200"/>
          </a:xfrm>
          <a:prstGeom prst="straightConnector1">
            <a:avLst/>
          </a:prstGeom>
          <a:noFill/>
          <a:ln w="9525">
            <a:solidFill>
              <a:srgbClr val="000000"/>
            </a:solidFill>
            <a:round/>
            <a:headEnd/>
            <a:tailEnd/>
          </a:ln>
        </p:spPr>
      </p:cxnSp>
      <p:sp>
        <p:nvSpPr>
          <p:cNvPr id="21537" name="Rectangle 33"/>
          <p:cNvSpPr>
            <a:spLocks noChangeArrowheads="1"/>
          </p:cNvSpPr>
          <p:nvPr/>
        </p:nvSpPr>
        <p:spPr bwMode="auto">
          <a:xfrm>
            <a:off x="142875" y="3763963"/>
            <a:ext cx="8823325" cy="2954655"/>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eaLnBrk="0" hangingPunct="0">
              <a:defRPr/>
            </a:pPr>
            <a:r>
              <a:rPr lang="en-US" sz="2400" b="1" dirty="0">
                <a:latin typeface="Calibri" pitchFamily="34" charset="0"/>
                <a:ea typeface="Calibri" pitchFamily="34" charset="0"/>
                <a:cs typeface="Arial" pitchFamily="34" charset="0"/>
              </a:rPr>
              <a:t>Interpretation</a:t>
            </a:r>
            <a:r>
              <a:rPr lang="en-US" b="1" dirty="0">
                <a:latin typeface="Calibri" pitchFamily="34" charset="0"/>
                <a:ea typeface="Calibri" pitchFamily="34" charset="0"/>
                <a:cs typeface="Arial" pitchFamily="34" charset="0"/>
              </a:rPr>
              <a:t> </a:t>
            </a:r>
            <a:endParaRPr lang="en-US" sz="1100" b="1" dirty="0">
              <a:latin typeface="Arial" pitchFamily="34" charset="0"/>
              <a:cs typeface="Arial" pitchFamily="34" charset="0"/>
            </a:endParaRPr>
          </a:p>
          <a:p>
            <a:pPr algn="just" eaLnBrk="0" hangingPunct="0">
              <a:defRPr/>
            </a:pPr>
            <a:r>
              <a:rPr lang="en-US" dirty="0">
                <a:latin typeface="Calibri" pitchFamily="34" charset="0"/>
                <a:ea typeface="Calibri" pitchFamily="34" charset="0"/>
                <a:cs typeface="Arial" pitchFamily="34" charset="0"/>
              </a:rPr>
              <a:t>To investigate if there was a statistically significant association between Scholastic aptitude test and math achievement, a correlation was computed. Both the variables were approximately normal there is linear relationship between them hence fulfilling the assumptions for Pearson's correlation. Thus, the Pearson’s r is calculated, r= 0.79, p = .000 relating that there is highly significant relationship between the variables. The positive sign of the Pearson's test value shows that  there is positive relationship, which means that students who have high scores in math achievement test do have high scores in scholastic aptitude test and vice versa. Using Cohen’s (1988) guidelines’ the effect size is large relating that there is strong relationship between math achievement and scholastic aptitude test.</a:t>
            </a:r>
            <a:endParaRPr lang="en-US" sz="28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9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6257925" y="0"/>
            <a:ext cx="2197100" cy="487363"/>
          </a:xfrm>
        </p:spPr>
        <p:txBody>
          <a:bodyPr anchor="b"/>
          <a:lstStyle/>
          <a:p>
            <a:pPr algn="r">
              <a:defRPr/>
            </a:pPr>
            <a:r>
              <a:rPr lang="en-US" sz="2400" dirty="0" smtClean="0"/>
              <a:t>Correlation</a:t>
            </a:r>
            <a:endParaRPr lang="en-US" sz="2400" dirty="0"/>
          </a:p>
        </p:txBody>
      </p:sp>
      <p:sp useBgFill="1">
        <p:nvSpPr>
          <p:cNvPr id="89091" name="Rectangle 3"/>
          <p:cNvSpPr>
            <a:spLocks noGrp="1" noChangeArrowheads="1"/>
          </p:cNvSpPr>
          <p:nvPr>
            <p:ph type="body" idx="4294967295"/>
          </p:nvPr>
        </p:nvSpPr>
        <p:spPr>
          <a:xfrm>
            <a:off x="0" y="1741488"/>
            <a:ext cx="8891588" cy="2414587"/>
          </a:xfrm>
        </p:spPr>
        <p:txBody>
          <a:bodyPr/>
          <a:lstStyle/>
          <a:p>
            <a:pPr algn="just">
              <a:defRPr/>
            </a:pPr>
            <a:r>
              <a:rPr lang="en-US" sz="2400" b="1" dirty="0" smtClean="0"/>
              <a:t>Spearman Correlation: </a:t>
            </a:r>
            <a:r>
              <a:rPr lang="en-US" sz="2400" dirty="0" smtClean="0"/>
              <a:t>If the assumptions for Pearson correlation are not fulfilled then consider the Spearman correlation with the assumption that the Relationship between two variables is monotonically non linear </a:t>
            </a:r>
          </a:p>
          <a:p>
            <a:pPr>
              <a:buFont typeface="Wingdings" pitchFamily="2" charset="2"/>
              <a:buNone/>
              <a:defRPr/>
            </a:pPr>
            <a:r>
              <a:rPr lang="en-US" sz="2400" b="1" dirty="0" smtClean="0"/>
              <a:t>	Example:</a:t>
            </a:r>
            <a:r>
              <a:rPr lang="en-US" sz="2400" dirty="0" smtClean="0"/>
              <a:t> what is the association between mother’s education and math achievement</a:t>
            </a:r>
          </a:p>
        </p:txBody>
      </p:sp>
      <p:pic>
        <p:nvPicPr>
          <p:cNvPr id="32772" name="Picture 5" descr="Untitled-1 copy"/>
          <p:cNvPicPr>
            <a:picLocks noChangeAspect="1" noChangeArrowheads="1"/>
          </p:cNvPicPr>
          <p:nvPr/>
        </p:nvPicPr>
        <p:blipFill>
          <a:blip r:embed="rId3"/>
          <a:srcRect/>
          <a:stretch>
            <a:fillRect/>
          </a:stretch>
        </p:blipFill>
        <p:spPr bwMode="auto">
          <a:xfrm>
            <a:off x="8458200" y="0"/>
            <a:ext cx="685800" cy="685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amond(in)">
                                      <p:cBhvr>
                                        <p:cTn id="7"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1551</Words>
  <Application>Microsoft Office PowerPoint</Application>
  <PresentationFormat>On-screen Show (4:3)</PresentationFormat>
  <Paragraphs>335</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Quantitative Techniques</vt:lpstr>
      <vt:lpstr>Slide 2</vt:lpstr>
      <vt:lpstr>Slide 3</vt:lpstr>
      <vt:lpstr>Slide 4</vt:lpstr>
      <vt:lpstr>Correlation</vt:lpstr>
      <vt:lpstr>Correlation</vt:lpstr>
      <vt:lpstr>Correlation</vt:lpstr>
      <vt:lpstr>Correlation</vt:lpstr>
      <vt:lpstr>Correlation</vt:lpstr>
      <vt:lpstr>Correlation</vt:lpstr>
      <vt:lpstr>REGRESSION ANALYSIS</vt:lpstr>
      <vt:lpstr>REGRESSION ANALYSIS</vt:lpstr>
      <vt:lpstr>Slide 13</vt:lpstr>
      <vt:lpstr>Slide 14</vt:lpstr>
      <vt:lpstr>Slide 15</vt:lpstr>
      <vt:lpstr>Slide 16</vt:lpstr>
      <vt:lpstr>Slide 17</vt:lpstr>
      <vt:lpstr>REGRESSION ANALYSIS</vt:lpstr>
      <vt:lpstr>REGRESSION ANALYSIS</vt:lpstr>
      <vt:lpstr>Slide 20</vt:lpstr>
      <vt:lpstr>Slide 21</vt:lpstr>
      <vt:lpstr>Slide 22</vt:lpstr>
      <vt:lpstr>Slide 23</vt:lpstr>
      <vt:lpstr>Slide 24</vt:lpstr>
      <vt:lpstr>Slide 25</vt:lpstr>
    </vt:vector>
  </TitlesOfParts>
  <Company>Superior University Lahore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khushi</dc:creator>
  <cp:lastModifiedBy>fahad</cp:lastModifiedBy>
  <cp:revision>55</cp:revision>
  <dcterms:created xsi:type="dcterms:W3CDTF">2010-02-23T20:55:59Z</dcterms:created>
  <dcterms:modified xsi:type="dcterms:W3CDTF">2011-01-13T04:36:53Z</dcterms:modified>
</cp:coreProperties>
</file>