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4" r:id="rId2"/>
    <p:sldId id="291" r:id="rId3"/>
    <p:sldId id="294" r:id="rId4"/>
    <p:sldId id="293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29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52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12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83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8688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38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0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67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54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79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3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87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36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57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12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39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473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07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li\Desktop\CRM\reference images\crm-customer-relationship-managem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7234" cy="68720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75626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84067"/>
            <a:ext cx="8001468" cy="1197133"/>
          </a:xfrm>
        </p:spPr>
        <p:txBody>
          <a:bodyPr>
            <a:normAutofit/>
          </a:bodyPr>
          <a:lstStyle/>
          <a:p>
            <a:pPr marL="385763" indent="-385763"/>
            <a:r>
              <a:rPr lang="en-US" sz="2800" dirty="0" smtClean="0"/>
              <a:t>3. Recognizing barriers to internet adoption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19414889"/>
              </p:ext>
            </p:extLst>
          </p:nvPr>
        </p:nvGraphicFramePr>
        <p:xfrm>
          <a:off x="685800" y="1905000"/>
          <a:ext cx="7772400" cy="40233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Barrier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Customer Concern</a:t>
                      </a:r>
                      <a:r>
                        <a:rPr lang="en-US" sz="1700" baseline="0" dirty="0" smtClean="0"/>
                        <a:t>s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Strategies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Comments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sz="2000" dirty="0" smtClean="0"/>
                        <a:t>2. </a:t>
                      </a:r>
                      <a:r>
                        <a:rPr lang="en-US" sz="2000" b="1" dirty="0" smtClean="0"/>
                        <a:t>Customer Trust: </a:t>
                      </a:r>
                    </a:p>
                    <a:p>
                      <a:r>
                        <a:rPr lang="en-US" sz="2000" b="0" dirty="0" smtClean="0"/>
                        <a:t>Customer don’t trust us with their data, especially online.</a:t>
                      </a:r>
                      <a:r>
                        <a:rPr lang="en-US" sz="2000" b="0" baseline="0" dirty="0" smtClean="0"/>
                        <a:t> 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Internet openness makes it hard to feel secure.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Don’t ask what you don’t need, be specific.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If you ask too much, you will get a Mickey Mouse. 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Internet</a:t>
                      </a:r>
                      <a:r>
                        <a:rPr lang="en-US" sz="2000" baseline="0" dirty="0" smtClean="0"/>
                        <a:t> privacy issue get more popular, easily.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Clarify what</a:t>
                      </a:r>
                      <a:r>
                        <a:rPr lang="en-US" sz="2000" baseline="0" dirty="0" smtClean="0"/>
                        <a:t> you want and why you want.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Give them a reason and some future benefit. 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Customers</a:t>
                      </a:r>
                      <a:r>
                        <a:rPr lang="en-US" sz="2000" baseline="0" dirty="0" smtClean="0"/>
                        <a:t> don’t know about the real danger.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Use consistent terms and language.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Help educate your customers, so they know</a:t>
                      </a:r>
                      <a:r>
                        <a:rPr lang="en-US" sz="2000" baseline="0" dirty="0" smtClean="0"/>
                        <a:t> the dangers. 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361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84067"/>
            <a:ext cx="8001468" cy="1197133"/>
          </a:xfrm>
        </p:spPr>
        <p:txBody>
          <a:bodyPr>
            <a:normAutofit/>
          </a:bodyPr>
          <a:lstStyle/>
          <a:p>
            <a:pPr marL="385763" indent="-385763"/>
            <a:r>
              <a:rPr lang="en-US" sz="2800" dirty="0" smtClean="0"/>
              <a:t>3. Recognizing barriers to internet adoption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89001473"/>
              </p:ext>
            </p:extLst>
          </p:nvPr>
        </p:nvGraphicFramePr>
        <p:xfrm>
          <a:off x="685800" y="1905000"/>
          <a:ext cx="7772400" cy="39319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Barrier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Customer Concern</a:t>
                      </a:r>
                      <a:r>
                        <a:rPr lang="en-US" sz="1600" baseline="0" dirty="0" smtClean="0"/>
                        <a:t>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Strategies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Comments</a:t>
                      </a:r>
                      <a:endParaRPr lang="en-US" sz="2000" dirty="0"/>
                    </a:p>
                  </a:txBody>
                  <a:tcPr/>
                </a:tc>
              </a:tr>
              <a:tr h="741680">
                <a:tc rowSpan="2">
                  <a:txBody>
                    <a:bodyPr/>
                    <a:lstStyle/>
                    <a:p>
                      <a:r>
                        <a:rPr lang="en-US" sz="2000" b="0" dirty="0" smtClean="0"/>
                        <a:t>3.</a:t>
                      </a:r>
                      <a:r>
                        <a:rPr lang="en-US" sz="2000" b="0" baseline="0" dirty="0" smtClean="0"/>
                        <a:t> </a:t>
                      </a:r>
                      <a:r>
                        <a:rPr lang="en-US" sz="2000" b="1" baseline="0" dirty="0" smtClean="0"/>
                        <a:t>Legislation: </a:t>
                      </a:r>
                    </a:p>
                    <a:p>
                      <a:r>
                        <a:rPr lang="en-US" sz="2000" b="0" baseline="0" dirty="0" smtClean="0"/>
                        <a:t>Some legislation threatens the internet’s ability to grow as a medium for transacting business. 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Legislation may limit the information that can be collected online and how it can be used.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Make your Privacy and Security policies part of your customer loyalty program.</a:t>
                      </a:r>
                      <a:r>
                        <a:rPr lang="en-US" sz="2000" baseline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Use your privacy policy to support your brand image</a:t>
                      </a:r>
                      <a:r>
                        <a:rPr lang="en-US" sz="2000" baseline="0" smtClean="0"/>
                        <a:t> and build trust. 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Trading restrictions, negatively</a:t>
                      </a:r>
                      <a:r>
                        <a:rPr lang="en-US" sz="2000" baseline="0" dirty="0" smtClean="0"/>
                        <a:t> affect sales.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Join and involved with trade organizations such as DMA.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 DMA lobbies for open markets and limited privacy regulation. 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3409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90600" y="2819400"/>
            <a:ext cx="3581400" cy="160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200" dirty="0" smtClean="0">
                <a:latin typeface="Berlin Sans FB Demi" pitchFamily="34" charset="0"/>
              </a:rPr>
              <a:t>Thank you. </a:t>
            </a:r>
          </a:p>
          <a:p>
            <a:pPr marL="0" indent="0">
              <a:buNone/>
            </a:pPr>
            <a:endParaRPr lang="en-US" b="1" dirty="0" smtClean="0">
              <a:latin typeface="Berlin Sans FB Demi" pitchFamily="34" charset="0"/>
            </a:endParaRPr>
          </a:p>
        </p:txBody>
      </p:sp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2362200"/>
            <a:ext cx="1795882" cy="18333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89526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2667000"/>
            <a:ext cx="6517482" cy="1142999"/>
          </a:xfrm>
        </p:spPr>
        <p:txBody>
          <a:bodyPr/>
          <a:lstStyle/>
          <a:p>
            <a:r>
              <a:rPr lang="en-US" b="1" cap="none" dirty="0" smtClean="0"/>
              <a:t>e</a:t>
            </a:r>
            <a:r>
              <a:rPr lang="en-US" b="1" dirty="0" smtClean="0"/>
              <a:t>-CRM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What’s the difference? 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-1" y="1854565"/>
            <a:ext cx="2794715" cy="5849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2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Chapter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04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755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Discussion topics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85763" indent="-385763">
              <a:buFont typeface="+mj-lt"/>
              <a:buAutoNum type="arabicPeriod"/>
            </a:pPr>
            <a:r>
              <a:rPr lang="en-US" sz="2100" dirty="0" smtClean="0"/>
              <a:t>Merging </a:t>
            </a:r>
            <a:r>
              <a:rPr lang="en-US" sz="2100" dirty="0" err="1" smtClean="0"/>
              <a:t>CRm</a:t>
            </a:r>
            <a:r>
              <a:rPr lang="en-US" sz="2100" dirty="0" smtClean="0"/>
              <a:t> and the internet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100" dirty="0" smtClean="0"/>
              <a:t>Delivering crm on and off the internet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100" dirty="0" smtClean="0"/>
              <a:t>Recognizing barriers to internet adoption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701146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1218778"/>
            <a:ext cx="7773338" cy="1197133"/>
          </a:xfrm>
        </p:spPr>
        <p:txBody>
          <a:bodyPr/>
          <a:lstStyle/>
          <a:p>
            <a:pPr marL="385763" indent="-385763"/>
            <a:r>
              <a:rPr lang="en-US" dirty="0" smtClean="0"/>
              <a:t>1. </a:t>
            </a:r>
            <a:r>
              <a:rPr lang="en-US" dirty="0" smtClean="0"/>
              <a:t>Merging crm and the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415911"/>
            <a:ext cx="7772870" cy="33752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a. New </a:t>
            </a:r>
            <a:r>
              <a:rPr lang="en-US" sz="2800" dirty="0">
                <a:solidFill>
                  <a:srgbClr val="002060"/>
                </a:solidFill>
              </a:rPr>
              <a:t>Customer Expectations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400" dirty="0"/>
              <a:t>Access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400" dirty="0"/>
              <a:t>Control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400" dirty="0"/>
              <a:t>Speed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400" dirty="0"/>
              <a:t>Globalization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400" dirty="0"/>
              <a:t>Automation</a:t>
            </a:r>
          </a:p>
        </p:txBody>
      </p:sp>
    </p:spTree>
    <p:extLst>
      <p:ext uri="{BB962C8B-B14F-4D97-AF65-F5344CB8AC3E}">
        <p14:creationId xmlns:p14="http://schemas.microsoft.com/office/powerpoint/2010/main" val="3577538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1218778"/>
            <a:ext cx="7773338" cy="1197133"/>
          </a:xfrm>
        </p:spPr>
        <p:txBody>
          <a:bodyPr/>
          <a:lstStyle/>
          <a:p>
            <a:pPr marL="385763" indent="-385763"/>
            <a:r>
              <a:rPr lang="en-US" dirty="0" smtClean="0"/>
              <a:t>1. </a:t>
            </a:r>
            <a:r>
              <a:rPr lang="en-US" dirty="0" smtClean="0"/>
              <a:t>Merging crm and the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415911"/>
            <a:ext cx="7772870" cy="33752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b. Why </a:t>
            </a:r>
            <a:r>
              <a:rPr lang="en-US" sz="2800" dirty="0" err="1" smtClean="0">
                <a:solidFill>
                  <a:srgbClr val="002060"/>
                </a:solidFill>
              </a:rPr>
              <a:t>e.crm</a:t>
            </a:r>
            <a:r>
              <a:rPr lang="en-US" sz="2800" dirty="0" smtClean="0">
                <a:solidFill>
                  <a:srgbClr val="002060"/>
                </a:solidFill>
              </a:rPr>
              <a:t> is so important</a:t>
            </a:r>
            <a:endParaRPr lang="en-US" sz="2800" dirty="0">
              <a:solidFill>
                <a:srgbClr val="002060"/>
              </a:solidFill>
            </a:endParaRPr>
          </a:p>
          <a:p>
            <a:pPr marL="914400" lvl="1" indent="-514350">
              <a:buFont typeface="+mj-lt"/>
              <a:buAutoNum type="alphaLcPeriod"/>
            </a:pPr>
            <a:r>
              <a:rPr lang="en-US" sz="2400" dirty="0" smtClean="0"/>
              <a:t>To meet customer expectations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400" dirty="0" smtClean="0"/>
              <a:t>To meet competitor’s initiatives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400" dirty="0" smtClean="0"/>
              <a:t>For cost efficiency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2852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84067"/>
            <a:ext cx="8001468" cy="1197133"/>
          </a:xfrm>
        </p:spPr>
        <p:txBody>
          <a:bodyPr/>
          <a:lstStyle/>
          <a:p>
            <a:pPr marL="385763" indent="-385763"/>
            <a:r>
              <a:rPr lang="en-US" dirty="0" smtClean="0"/>
              <a:t>2. Delivering crm on &amp; off the 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1905000"/>
            <a:ext cx="7772870" cy="4648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>
                <a:solidFill>
                  <a:srgbClr val="002060"/>
                </a:solidFill>
              </a:rPr>
              <a:t>Definition of crm &amp; </a:t>
            </a:r>
            <a:r>
              <a:rPr lang="en-US" sz="2200" dirty="0" err="1" smtClean="0">
                <a:solidFill>
                  <a:srgbClr val="002060"/>
                </a:solidFill>
              </a:rPr>
              <a:t>e.crm</a:t>
            </a:r>
            <a:endParaRPr lang="en-US" sz="22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002060"/>
                </a:solidFill>
              </a:rPr>
              <a:t>Real difference is automation</a:t>
            </a:r>
          </a:p>
          <a:p>
            <a:pPr marL="457200" indent="-457200">
              <a:buAutoNum type="alphaLcPeriod"/>
            </a:pPr>
            <a:r>
              <a:rPr lang="en-US" sz="2200" dirty="0" smtClean="0"/>
              <a:t>Information</a:t>
            </a:r>
          </a:p>
          <a:p>
            <a:pPr marL="457200" indent="-457200">
              <a:buAutoNum type="alphaLcPeriod"/>
            </a:pPr>
            <a:r>
              <a:rPr lang="en-US" sz="2200" dirty="0" smtClean="0"/>
              <a:t>Process</a:t>
            </a:r>
          </a:p>
          <a:p>
            <a:pPr marL="457200" indent="-457200">
              <a:buAutoNum type="alphaLcPeriod"/>
            </a:pPr>
            <a:r>
              <a:rPr lang="en-US" sz="2200" dirty="0" smtClean="0"/>
              <a:t>Technology</a:t>
            </a:r>
          </a:p>
          <a:p>
            <a:pPr marL="914400" lvl="1" indent="-457200">
              <a:buAutoNum type="alphaLcPeriod"/>
            </a:pPr>
            <a:r>
              <a:rPr lang="en-US" sz="2200" dirty="0" smtClean="0"/>
              <a:t>Manner </a:t>
            </a:r>
          </a:p>
          <a:p>
            <a:pPr marL="914400" lvl="1" indent="-457200">
              <a:buAutoNum type="alphaLcPeriod"/>
            </a:pPr>
            <a:r>
              <a:rPr lang="en-US" sz="2200" dirty="0" smtClean="0"/>
              <a:t>Personality</a:t>
            </a:r>
          </a:p>
          <a:p>
            <a:pPr marL="914400" lvl="1" indent="-457200">
              <a:buAutoNum type="alphaLcPeriod"/>
            </a:pPr>
            <a:r>
              <a:rPr lang="en-US" sz="2200" dirty="0" smtClean="0"/>
              <a:t>Emotion</a:t>
            </a:r>
          </a:p>
          <a:p>
            <a:pPr marL="457200" indent="-457200">
              <a:buAutoNum type="alphaLcPeriod"/>
            </a:pPr>
            <a:r>
              <a:rPr lang="en-US" sz="2200" dirty="0" smtClean="0"/>
              <a:t>people</a:t>
            </a:r>
          </a:p>
        </p:txBody>
      </p:sp>
    </p:spTree>
    <p:extLst>
      <p:ext uri="{BB962C8B-B14F-4D97-AF65-F5344CB8AC3E}">
        <p14:creationId xmlns:p14="http://schemas.microsoft.com/office/powerpoint/2010/main" val="3683182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84067"/>
            <a:ext cx="8001468" cy="1197133"/>
          </a:xfrm>
        </p:spPr>
        <p:txBody>
          <a:bodyPr/>
          <a:lstStyle/>
          <a:p>
            <a:pPr marL="385763" indent="-385763"/>
            <a:r>
              <a:rPr lang="en-US" dirty="0" smtClean="0"/>
              <a:t>2. Delivering crm on &amp; off the net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39833760"/>
              </p:ext>
            </p:extLst>
          </p:nvPr>
        </p:nvGraphicFramePr>
        <p:xfrm>
          <a:off x="685800" y="1905000"/>
          <a:ext cx="77724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Business Concept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CRM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e.CRM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Raw Material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Customer Information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Customer information</a:t>
                      </a:r>
                      <a:endParaRPr lang="en-US" sz="2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Manufacturing Process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CRM interactions 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Online Interactions</a:t>
                      </a:r>
                      <a:endParaRPr lang="en-US" sz="2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Energy or Power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People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Internet technology</a:t>
                      </a:r>
                      <a:endParaRPr lang="en-US" sz="2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Machinery &amp; Equipment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CRM technology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Internet technology</a:t>
                      </a:r>
                      <a:endParaRPr lang="en-US" sz="2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Product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Improved relationship &amp;</a:t>
                      </a:r>
                      <a:r>
                        <a:rPr lang="en-US" sz="2200" baseline="0" dirty="0" smtClean="0"/>
                        <a:t> loyalty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Improved relationship &amp; loyalty</a:t>
                      </a:r>
                      <a:endParaRPr lang="en-US" sz="2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985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84067"/>
            <a:ext cx="8001468" cy="1197133"/>
          </a:xfrm>
        </p:spPr>
        <p:txBody>
          <a:bodyPr>
            <a:normAutofit/>
          </a:bodyPr>
          <a:lstStyle/>
          <a:p>
            <a:pPr marL="385763" indent="-385763"/>
            <a:r>
              <a:rPr lang="en-US" sz="2800" dirty="0" smtClean="0"/>
              <a:t>3. Recognizing barriers to internet adoption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1905000"/>
            <a:ext cx="7772870" cy="2514600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2200" dirty="0" smtClean="0">
                <a:solidFill>
                  <a:srgbClr val="002060"/>
                </a:solidFill>
              </a:rPr>
              <a:t>Customer confidence </a:t>
            </a:r>
          </a:p>
          <a:p>
            <a:pPr marL="457200" indent="-457200">
              <a:buAutoNum type="arabicPeriod"/>
            </a:pPr>
            <a:r>
              <a:rPr lang="en-US" sz="2200" dirty="0" smtClean="0">
                <a:solidFill>
                  <a:srgbClr val="002060"/>
                </a:solidFill>
              </a:rPr>
              <a:t>Customer trust</a:t>
            </a:r>
          </a:p>
          <a:p>
            <a:pPr marL="457200" indent="-457200">
              <a:buAutoNum type="arabicPeriod"/>
            </a:pPr>
            <a:r>
              <a:rPr lang="en-US" sz="2200" dirty="0" smtClean="0">
                <a:solidFill>
                  <a:srgbClr val="002060"/>
                </a:solidFill>
              </a:rPr>
              <a:t>Legislation 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4229340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84067"/>
            <a:ext cx="8001468" cy="1197133"/>
          </a:xfrm>
        </p:spPr>
        <p:txBody>
          <a:bodyPr>
            <a:normAutofit/>
          </a:bodyPr>
          <a:lstStyle/>
          <a:p>
            <a:pPr marL="385763" indent="-385763"/>
            <a:r>
              <a:rPr lang="en-US" sz="2800" dirty="0" smtClean="0"/>
              <a:t>3. Recognizing barriers to internet adoption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017017"/>
              </p:ext>
            </p:extLst>
          </p:nvPr>
        </p:nvGraphicFramePr>
        <p:xfrm>
          <a:off x="685800" y="1905000"/>
          <a:ext cx="7772400" cy="44856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Barrier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Customer Concern</a:t>
                      </a:r>
                      <a:r>
                        <a:rPr lang="en-US" sz="1700" baseline="0" dirty="0" smtClean="0"/>
                        <a:t>s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Strategies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b="1" dirty="0" smtClean="0"/>
                        <a:t>1. Customer confidence:</a:t>
                      </a:r>
                    </a:p>
                    <a:p>
                      <a:r>
                        <a:rPr lang="en-US" dirty="0" smtClean="0"/>
                        <a:t>While many customers are eager to shop online,</a:t>
                      </a:r>
                      <a:r>
                        <a:rPr lang="en-US" baseline="0" dirty="0" smtClean="0"/>
                        <a:t> many are not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process seem unfamiliar and confusing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Design and build your </a:t>
                      </a:r>
                      <a:r>
                        <a:rPr lang="en-US" dirty="0" err="1" smtClean="0"/>
                        <a:t>e.</a:t>
                      </a:r>
                      <a:r>
                        <a:rPr lang="en-US" baseline="0" dirty="0" err="1" smtClean="0"/>
                        <a:t>CRM</a:t>
                      </a:r>
                      <a:r>
                        <a:rPr lang="en-US" baseline="0" dirty="0" smtClean="0"/>
                        <a:t> so they are simple, helpful, and friendly.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Try to mimic your best offline services</a:t>
                      </a:r>
                      <a:r>
                        <a:rPr lang="en-US" baseline="0" dirty="0" smtClean="0"/>
                        <a:t> to online.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real person is there to answer questions. FAQ list is not enough.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Weave in human contact where possible, such</a:t>
                      </a:r>
                      <a:r>
                        <a:rPr lang="en-US" baseline="0" dirty="0" smtClean="0"/>
                        <a:t> as call center direct link from website.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Simplify your online products and compare your practices with competitors.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Interactions can be cold and unfriendly.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Make your key manager visit your website and act like customers for</a:t>
                      </a:r>
                      <a:r>
                        <a:rPr lang="en-US" baseline="0" dirty="0" smtClean="0"/>
                        <a:t> a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This will create empathy and you get the required internal support</a:t>
                      </a:r>
                      <a:r>
                        <a:rPr lang="en-US" baseline="0" dirty="0" smtClean="0"/>
                        <a:t>.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213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1437</TotalTime>
  <Words>504</Words>
  <Application>Microsoft Office PowerPoint</Application>
  <PresentationFormat>On-screen Show (4:3)</PresentationFormat>
  <Paragraphs>98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Berlin Sans FB Demi</vt:lpstr>
      <vt:lpstr>Tw Cen MT</vt:lpstr>
      <vt:lpstr>Droplet</vt:lpstr>
      <vt:lpstr>PowerPoint Presentation</vt:lpstr>
      <vt:lpstr>e-CRM</vt:lpstr>
      <vt:lpstr>Discussion topics</vt:lpstr>
      <vt:lpstr>1. Merging crm and the internet</vt:lpstr>
      <vt:lpstr>1. Merging crm and the internet</vt:lpstr>
      <vt:lpstr>2. Delivering crm on &amp; off the net</vt:lpstr>
      <vt:lpstr>2. Delivering crm on &amp; off the net</vt:lpstr>
      <vt:lpstr>3. Recognizing barriers to internet adoption</vt:lpstr>
      <vt:lpstr>3. Recognizing barriers to internet adoption</vt:lpstr>
      <vt:lpstr>3. Recognizing barriers to internet adoption</vt:lpstr>
      <vt:lpstr>3. Recognizing barriers to internet adoption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</dc:creator>
  <cp:lastModifiedBy>Muhammad Ali</cp:lastModifiedBy>
  <cp:revision>124</cp:revision>
  <dcterms:created xsi:type="dcterms:W3CDTF">2006-08-16T00:00:00Z</dcterms:created>
  <dcterms:modified xsi:type="dcterms:W3CDTF">2014-05-31T19:20:54Z</dcterms:modified>
</cp:coreProperties>
</file>