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7" r:id="rId2"/>
    <p:sldId id="256" r:id="rId3"/>
    <p:sldId id="270" r:id="rId4"/>
    <p:sldId id="258" r:id="rId5"/>
    <p:sldId id="271" r:id="rId6"/>
    <p:sldId id="259" r:id="rId7"/>
    <p:sldId id="263" r:id="rId8"/>
    <p:sldId id="264" r:id="rId9"/>
    <p:sldId id="265" r:id="rId10"/>
    <p:sldId id="266" r:id="rId11"/>
    <p:sldId id="267" r:id="rId12"/>
    <p:sldId id="268" r:id="rId13"/>
    <p:sldId id="269" r:id="rId14"/>
    <p:sldId id="272" r:id="rId15"/>
    <p:sldId id="277" r:id="rId16"/>
    <p:sldId id="273" r:id="rId17"/>
    <p:sldId id="276" r:id="rId18"/>
    <p:sldId id="274" r:id="rId19"/>
    <p:sldId id="278" r:id="rId20"/>
    <p:sldId id="279" r:id="rId21"/>
    <p:sldId id="283" r:id="rId22"/>
    <p:sldId id="282" r:id="rId23"/>
    <p:sldId id="281" r:id="rId24"/>
    <p:sldId id="280" r:id="rId25"/>
    <p:sldId id="284"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884216-5400-4916-B2FF-D4A70E9C8A0D}" type="datetimeFigureOut">
              <a:rPr lang="en-US" smtClean="0"/>
              <a:pPr/>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B8703B-7CDC-48E5-B7C8-0C0625B00DE4}" type="slidenum">
              <a:rPr lang="en-US" smtClean="0"/>
              <a:pPr/>
              <a:t>‹#›</a:t>
            </a:fld>
            <a:endParaRPr lang="en-US"/>
          </a:p>
        </p:txBody>
      </p:sp>
    </p:spTree>
    <p:extLst>
      <p:ext uri="{BB962C8B-B14F-4D97-AF65-F5344CB8AC3E}">
        <p14:creationId xmlns:p14="http://schemas.microsoft.com/office/powerpoint/2010/main" val="2136184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B8703B-7CDC-48E5-B7C8-0C0625B00DE4}"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3/27/2012</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3/27/2012</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3/27/2012</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3/27/2012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3/27/2012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businessdictionary.com/definition/group.html" TargetMode="External"/><Relationship Id="rId7" Type="http://schemas.openxmlformats.org/officeDocument/2006/relationships/hyperlink" Target="http://www.businessdictionary.com/definition/certificate.html" TargetMode="External"/><Relationship Id="rId2" Type="http://schemas.openxmlformats.org/officeDocument/2006/relationships/hyperlink" Target="http://www.businessdictionary.com/definition/individual.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company.html" TargetMode="External"/><Relationship Id="rId5" Type="http://schemas.openxmlformats.org/officeDocument/2006/relationships/hyperlink" Target="http://www.businessdictionary.com/definition/share.html" TargetMode="External"/><Relationship Id="rId4" Type="http://schemas.openxmlformats.org/officeDocument/2006/relationships/hyperlink" Target="http://www.businessdictionary.com/definition/organization.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ismillah3.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allotment is made for shares offered to public for subscription unless:-</a:t>
            </a:r>
          </a:p>
          <a:p>
            <a:pPr>
              <a:buNone/>
            </a:pPr>
            <a:r>
              <a:rPr lang="en-US" b="1" dirty="0" smtClean="0"/>
              <a:t>   </a:t>
            </a:r>
            <a:r>
              <a:rPr lang="en-US" b="1" dirty="0" err="1" smtClean="0"/>
              <a:t>i</a:t>
            </a:r>
            <a:r>
              <a:rPr lang="en-US" b="1" dirty="0" smtClean="0"/>
              <a:t>)</a:t>
            </a:r>
            <a:r>
              <a:rPr lang="en-US" dirty="0" smtClean="0"/>
              <a:t> Amount of minimum subscription stated in the prospectus has been subscribed and paid in cash to the company.</a:t>
            </a:r>
          </a:p>
          <a:p>
            <a:pPr>
              <a:buNone/>
            </a:pPr>
            <a:r>
              <a:rPr lang="en-US" b="1" dirty="0" smtClean="0"/>
              <a:t>   ii)</a:t>
            </a:r>
            <a:r>
              <a:rPr lang="en-US" dirty="0" smtClean="0"/>
              <a:t> Nominal value of each share is fully paid.</a:t>
            </a:r>
          </a:p>
          <a:p>
            <a:pPr>
              <a:buNone/>
            </a:pPr>
            <a:r>
              <a:rPr lang="en-US" b="1" dirty="0" smtClean="0"/>
              <a:t>   iii)</a:t>
            </a:r>
            <a:r>
              <a:rPr lang="en-US" dirty="0" smtClean="0"/>
              <a:t> Share money is kept in a separate bank account till certificate of commencement of business has been obtained.</a:t>
            </a:r>
          </a:p>
          <a:p>
            <a:endParaRPr lang="en-US" dirty="0"/>
          </a:p>
        </p:txBody>
      </p:sp>
      <p:sp>
        <p:nvSpPr>
          <p:cNvPr id="3" name="Title 2"/>
          <p:cNvSpPr>
            <a:spLocks noGrp="1"/>
          </p:cNvSpPr>
          <p:nvPr>
            <p:ph type="title"/>
          </p:nvPr>
        </p:nvSpPr>
        <p:spPr>
          <a:xfrm>
            <a:off x="381000" y="457200"/>
            <a:ext cx="8229600" cy="1219200"/>
          </a:xfrm>
        </p:spPr>
        <p:txBody>
          <a:bodyPr>
            <a:normAutofit fontScale="90000"/>
          </a:bodyPr>
          <a:lstStyle/>
          <a:p>
            <a:r>
              <a:rPr b="1" smtClean="0"/>
              <a:t>3- Restrictions as to allotment</a:t>
            </a:r>
            <a:r>
              <a:rPr smtClean="0"/>
              <a:t/>
            </a:r>
            <a:br>
              <a:rPr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72000"/>
          </a:xfrm>
        </p:spPr>
        <p:txBody>
          <a:bodyPr/>
          <a:lstStyle/>
          <a:p>
            <a:pPr>
              <a:buNone/>
            </a:pPr>
            <a:r>
              <a:rPr lang="en-US" dirty="0" smtClean="0"/>
              <a:t>   If the above conditions are not fulfilled :</a:t>
            </a:r>
          </a:p>
          <a:p>
            <a:r>
              <a:rPr lang="en-US" dirty="0" smtClean="0"/>
              <a:t>after 40 days from first issue of prospectus all money received shall be repaid without surcharge,</a:t>
            </a:r>
          </a:p>
          <a:p>
            <a:r>
              <a:rPr lang="en-US" dirty="0" smtClean="0"/>
              <a:t>the amount is not paid within 50 days of the issue of prospectus, the directors shall be jointly and severally liable to repay the amount surcharge at the rate of 1.50% for a month.</a:t>
            </a:r>
          </a:p>
          <a:p>
            <a:endParaRPr lang="en-US" dirty="0"/>
          </a:p>
        </p:txBody>
      </p:sp>
      <p:sp>
        <p:nvSpPr>
          <p:cNvPr id="3" name="Title 2"/>
          <p:cNvSpPr>
            <a:spLocks noGrp="1"/>
          </p:cNvSpPr>
          <p:nvPr>
            <p:ph type="title"/>
          </p:nvPr>
        </p:nvSpPr>
        <p:spPr>
          <a:xfrm>
            <a:off x="533400" y="685800"/>
            <a:ext cx="8229600" cy="1219200"/>
          </a:xfrm>
        </p:spPr>
        <p:txBody>
          <a:bodyPr>
            <a:normAutofit fontScale="90000"/>
          </a:bodyPr>
          <a:lstStyle/>
          <a:p>
            <a:r>
              <a:rPr b="1" smtClean="0"/>
              <a:t>4- Repayment as to allotment</a:t>
            </a:r>
            <a:r>
              <a:rPr smtClean="0"/>
              <a:t/>
            </a:r>
            <a:br>
              <a:rPr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229600" cy="4572000"/>
          </a:xfrm>
        </p:spPr>
        <p:txBody>
          <a:bodyPr>
            <a:normAutofit lnSpcReduction="10000"/>
          </a:bodyPr>
          <a:lstStyle/>
          <a:p>
            <a:r>
              <a:rPr lang="en-US" dirty="0" smtClean="0"/>
              <a:t>The </a:t>
            </a:r>
            <a:r>
              <a:rPr lang="en-US" dirty="0" smtClean="0"/>
              <a:t>company within 10 days from share </a:t>
            </a:r>
            <a:r>
              <a:rPr lang="en-US" dirty="0" smtClean="0"/>
              <a:t>  subscription </a:t>
            </a:r>
            <a:r>
              <a:rPr lang="en-US" dirty="0" smtClean="0"/>
              <a:t>date shall decide as to whom shares are to be allotted.</a:t>
            </a:r>
          </a:p>
          <a:p>
            <a:r>
              <a:rPr lang="en-US" dirty="0" smtClean="0"/>
              <a:t>The </a:t>
            </a:r>
            <a:r>
              <a:rPr lang="en-US" dirty="0" smtClean="0"/>
              <a:t>amount to unsuccessful applicants shall be refunded within 10 days from the decision.</a:t>
            </a:r>
          </a:p>
          <a:p>
            <a:r>
              <a:rPr lang="en-US" dirty="0" smtClean="0"/>
              <a:t>if </a:t>
            </a:r>
            <a:r>
              <a:rPr lang="en-US" dirty="0" smtClean="0"/>
              <a:t>the refund is not made within 15 days, the directors of the company shall be jointly and severally liable to repay the amount along with a surcharge at the rate of 11/2 % for a month or part thereof .they are also liable for a fine up to Rs. 5,000/- and a further fine of Rs. 100 per day in case of continuing offense. </a:t>
            </a:r>
          </a:p>
          <a:p>
            <a:endParaRPr lang="en-US" dirty="0"/>
          </a:p>
        </p:txBody>
      </p:sp>
      <p:sp>
        <p:nvSpPr>
          <p:cNvPr id="3" name="Title 2"/>
          <p:cNvSpPr>
            <a:spLocks noGrp="1"/>
          </p:cNvSpPr>
          <p:nvPr>
            <p:ph type="title"/>
          </p:nvPr>
        </p:nvSpPr>
        <p:spPr>
          <a:xfrm>
            <a:off x="0" y="685800"/>
            <a:ext cx="9144000" cy="1219200"/>
          </a:xfrm>
        </p:spPr>
        <p:txBody>
          <a:bodyPr>
            <a:normAutofit fontScale="90000"/>
          </a:bodyPr>
          <a:lstStyle/>
          <a:p>
            <a:r>
              <a:rPr b="1" dirty="0" smtClean="0"/>
              <a:t>5- Repayment of money received  for   </a:t>
            </a:r>
            <a:r>
              <a:rPr b="1" dirty="0" smtClean="0"/>
              <a:t>  shares </a:t>
            </a:r>
            <a:r>
              <a:rPr b="1" dirty="0" smtClean="0"/>
              <a:t>not allotted</a:t>
            </a:r>
            <a:r>
              <a:rPr dirty="0" smtClean="0"/>
              <a:t/>
            </a:r>
            <a:br>
              <a:rPr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9954442">
            <a:off x="-361932" y="1193127"/>
            <a:ext cx="8602327" cy="3174498"/>
          </a:xfrm>
        </p:spPr>
        <p:txBody>
          <a:bodyPr>
            <a:normAutofit/>
          </a:bodyPr>
          <a:lstStyle/>
          <a:p>
            <a:pPr algn="ctr"/>
            <a:r>
              <a:rPr b="1" u="sng" smtClean="0"/>
              <a:t>ISSUE OF SHARES </a:t>
            </a:r>
            <a:r>
              <a:rPr smtClean="0"/>
              <a:t/>
            </a:r>
            <a:br>
              <a:rPr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5105400"/>
          </a:xfrm>
        </p:spPr>
        <p:txBody>
          <a:bodyPr>
            <a:normAutofit/>
          </a:bodyPr>
          <a:lstStyle/>
          <a:p>
            <a:pPr algn="just">
              <a:buNone/>
            </a:pPr>
            <a:r>
              <a:rPr lang="en-US" b="1" dirty="0" smtClean="0"/>
              <a:t>a)</a:t>
            </a:r>
            <a:r>
              <a:rPr lang="en-US" dirty="0" smtClean="0"/>
              <a:t> Where shares are issued at premium an amount equal to premium shall be transferred to an account called “Share premium account”</a:t>
            </a:r>
          </a:p>
          <a:p>
            <a:pPr>
              <a:buNone/>
            </a:pPr>
            <a:r>
              <a:rPr lang="en-US" b="1" dirty="0" smtClean="0"/>
              <a:t>b)</a:t>
            </a:r>
            <a:r>
              <a:rPr lang="en-US" dirty="0" smtClean="0"/>
              <a:t>“Share premium account” may be utilized by the company in:</a:t>
            </a:r>
          </a:p>
          <a:p>
            <a:r>
              <a:rPr lang="en-US" dirty="0" smtClean="0"/>
              <a:t>Writing off the preliminary expense: or </a:t>
            </a:r>
          </a:p>
          <a:p>
            <a:r>
              <a:rPr lang="en-US" dirty="0" smtClean="0"/>
              <a:t>Writing off the commission paid or discount allowed on issue of shares or debentures: or </a:t>
            </a:r>
          </a:p>
          <a:p>
            <a:r>
              <a:rPr lang="en-US" dirty="0" smtClean="0"/>
              <a:t>Providing for the premium on redemption of preference share or debentures: or </a:t>
            </a:r>
          </a:p>
          <a:p>
            <a:r>
              <a:rPr lang="en-US" dirty="0" smtClean="0"/>
              <a:t>Issue of bonus shares to its members.</a:t>
            </a:r>
          </a:p>
          <a:p>
            <a:endParaRPr lang="en-US" dirty="0"/>
          </a:p>
        </p:txBody>
      </p:sp>
      <p:sp>
        <p:nvSpPr>
          <p:cNvPr id="3" name="Title 2"/>
          <p:cNvSpPr>
            <a:spLocks noGrp="1"/>
          </p:cNvSpPr>
          <p:nvPr>
            <p:ph type="title"/>
          </p:nvPr>
        </p:nvSpPr>
        <p:spPr>
          <a:xfrm>
            <a:off x="0" y="228600"/>
            <a:ext cx="8686800" cy="2057400"/>
          </a:xfrm>
        </p:spPr>
        <p:txBody>
          <a:bodyPr>
            <a:normAutofit/>
          </a:bodyPr>
          <a:lstStyle/>
          <a:p>
            <a:pPr algn="ctr"/>
            <a:r>
              <a:rPr b="1" smtClean="0"/>
              <a:t>1-Application of premium received                 on issue of shares</a:t>
            </a:r>
            <a:r>
              <a:rPr smtClean="0"/>
              <a:t/>
            </a:r>
            <a:br>
              <a:rPr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791200"/>
          </a:xfrm>
        </p:spPr>
        <p:txBody>
          <a:bodyPr>
            <a:normAutofit/>
          </a:bodyPr>
          <a:lstStyle/>
          <a:p>
            <a:pPr>
              <a:buNone/>
            </a:pPr>
            <a:r>
              <a:rPr lang="en-US" dirty="0" smtClean="0"/>
              <a:t>Company can issue shares at discount provided that:</a:t>
            </a:r>
          </a:p>
          <a:p>
            <a:r>
              <a:rPr lang="en-US" dirty="0" smtClean="0"/>
              <a:t>Discount must be authorized by resolution passed in general meeting </a:t>
            </a:r>
          </a:p>
          <a:p>
            <a:r>
              <a:rPr lang="en-US" dirty="0" smtClean="0"/>
              <a:t> It must be sanctioned by the commission </a:t>
            </a:r>
          </a:p>
          <a:p>
            <a:r>
              <a:rPr lang="en-US" dirty="0" smtClean="0"/>
              <a:t> The resolution must specify the maximum rate of discount at which shares issued </a:t>
            </a:r>
          </a:p>
          <a:p>
            <a:r>
              <a:rPr lang="en-US" dirty="0" smtClean="0"/>
              <a:t>At least one year should have been elapsed from the date of commencement.</a:t>
            </a:r>
          </a:p>
          <a:p>
            <a:r>
              <a:rPr lang="en-US" dirty="0" smtClean="0"/>
              <a:t>It is issued within 60 days from the date of sanction.</a:t>
            </a:r>
          </a:p>
          <a:p>
            <a:pPr marL="0" indent="0">
              <a:buNone/>
            </a:pPr>
            <a:endParaRPr lang="en-US" dirty="0"/>
          </a:p>
        </p:txBody>
      </p:sp>
      <p:sp>
        <p:nvSpPr>
          <p:cNvPr id="3" name="Title 2"/>
          <p:cNvSpPr>
            <a:spLocks noGrp="1"/>
          </p:cNvSpPr>
          <p:nvPr>
            <p:ph type="title"/>
          </p:nvPr>
        </p:nvSpPr>
        <p:spPr>
          <a:xfrm>
            <a:off x="457200" y="304800"/>
            <a:ext cx="8229600" cy="1219200"/>
          </a:xfrm>
        </p:spPr>
        <p:txBody>
          <a:bodyPr>
            <a:normAutofit fontScale="90000"/>
          </a:bodyPr>
          <a:lstStyle/>
          <a:p>
            <a:r>
              <a:rPr b="1" smtClean="0"/>
              <a:t>2-Issue of shares at discount</a:t>
            </a:r>
            <a:r>
              <a:rPr smtClean="0"/>
              <a:t/>
            </a:r>
            <a:br>
              <a:rPr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9761810">
            <a:off x="-274743" y="905777"/>
            <a:ext cx="8347086" cy="3301523"/>
          </a:xfrm>
        </p:spPr>
        <p:txBody>
          <a:bodyPr>
            <a:normAutofit/>
          </a:bodyPr>
          <a:lstStyle/>
          <a:p>
            <a:pPr algn="ctr"/>
            <a:r>
              <a:rPr b="1" u="sng" smtClean="0"/>
              <a:t>SHARE CAPITAL</a:t>
            </a:r>
            <a:r>
              <a:rPr smtClean="0"/>
              <a:t/>
            </a:r>
            <a:br>
              <a:rPr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572000"/>
          </a:xfrm>
        </p:spPr>
        <p:txBody>
          <a:bodyPr/>
          <a:lstStyle/>
          <a:p>
            <a:pPr algn="ctr">
              <a:buNone/>
            </a:pPr>
            <a:r>
              <a:rPr lang="en-US" dirty="0" smtClean="0"/>
              <a:t>“Share capital means a particular amount of money with which a business is started.”</a:t>
            </a:r>
          </a:p>
          <a:p>
            <a:pPr>
              <a:buNone/>
            </a:pPr>
            <a:r>
              <a:rPr lang="en-US" dirty="0" smtClean="0"/>
              <a:t>It may be:</a:t>
            </a:r>
          </a:p>
          <a:p>
            <a:r>
              <a:rPr lang="en-US" dirty="0" smtClean="0"/>
              <a:t>Nominal or authorized capital</a:t>
            </a:r>
          </a:p>
          <a:p>
            <a:r>
              <a:rPr lang="en-US" dirty="0" smtClean="0"/>
              <a:t>Issued capital</a:t>
            </a:r>
          </a:p>
          <a:p>
            <a:r>
              <a:rPr lang="en-US" dirty="0" smtClean="0"/>
              <a:t>Subscribed capital</a:t>
            </a:r>
          </a:p>
          <a:p>
            <a:r>
              <a:rPr lang="en-US" dirty="0" smtClean="0"/>
              <a:t>Paid up capital</a:t>
            </a:r>
          </a:p>
          <a:p>
            <a:pPr>
              <a:buNone/>
            </a:pPr>
            <a:endParaRPr lang="en-US" dirty="0"/>
          </a:p>
        </p:txBody>
      </p:sp>
      <p:sp>
        <p:nvSpPr>
          <p:cNvPr id="3" name="Title 2"/>
          <p:cNvSpPr>
            <a:spLocks noGrp="1"/>
          </p:cNvSpPr>
          <p:nvPr>
            <p:ph type="title"/>
          </p:nvPr>
        </p:nvSpPr>
        <p:spPr/>
        <p:txBody>
          <a:bodyPr/>
          <a:lstStyle/>
          <a:p>
            <a:r>
              <a:rPr smtClean="0"/>
              <a:t>Definition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9369579">
            <a:off x="218044" y="2895833"/>
            <a:ext cx="8229600" cy="1219200"/>
          </a:xfrm>
        </p:spPr>
        <p:txBody>
          <a:bodyPr>
            <a:normAutofit fontScale="90000"/>
          </a:bodyPr>
          <a:lstStyle/>
          <a:p>
            <a:pPr algn="ctr"/>
            <a:r>
              <a:rPr b="1" u="sng" smtClean="0"/>
              <a:t>TRANSFER AND TRANSMISSION OF SHARES</a:t>
            </a:r>
            <a:r>
              <a:rPr smtClean="0"/>
              <a:t/>
            </a:r>
            <a:br>
              <a:rPr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lstStyle/>
          <a:p>
            <a:r>
              <a:rPr lang="en-US" b="1" dirty="0" smtClean="0"/>
              <a:t>Provisions regarding transfer of shares</a:t>
            </a:r>
          </a:p>
          <a:p>
            <a:r>
              <a:rPr lang="en-US" b="1" dirty="0" smtClean="0"/>
              <a:t>Refusal to transfer</a:t>
            </a:r>
          </a:p>
          <a:p>
            <a:r>
              <a:rPr lang="en-US" b="1" dirty="0" smtClean="0"/>
              <a:t>Appeal against refusal for registration of transfer</a:t>
            </a:r>
          </a:p>
          <a:p>
            <a:r>
              <a:rPr lang="en-US" b="1" dirty="0" smtClean="0"/>
              <a:t>Transfer of the shares by the nominee or legal representative</a:t>
            </a:r>
          </a:p>
          <a:p>
            <a:r>
              <a:rPr lang="en-US" b="1" dirty="0" smtClean="0"/>
              <a:t>Transmission of shares</a:t>
            </a:r>
            <a:endParaRPr lang="en-US" dirty="0" smtClean="0"/>
          </a:p>
          <a:p>
            <a:endParaRPr lang="en-US" dirty="0"/>
          </a:p>
        </p:txBody>
      </p:sp>
      <p:sp>
        <p:nvSpPr>
          <p:cNvPr id="3" name="Title 2"/>
          <p:cNvSpPr>
            <a:spLocks noGrp="1"/>
          </p:cNvSpPr>
          <p:nvPr>
            <p:ph type="title"/>
          </p:nvPr>
        </p:nvSpPr>
        <p:spPr>
          <a:xfrm>
            <a:off x="457200" y="914400"/>
            <a:ext cx="8229600" cy="1219200"/>
          </a:xfrm>
        </p:spPr>
        <p:txBody>
          <a:bodyPr>
            <a:normAutofit fontScale="90000"/>
          </a:bodyPr>
          <a:lstStyle/>
          <a:p>
            <a:pPr algn="ctr"/>
            <a:r>
              <a:rPr b="1" u="sng" smtClean="0"/>
              <a:t>TRANSFER AND TRANSMISSION OF SHARES</a:t>
            </a:r>
            <a:r>
              <a:rPr smtClean="0"/>
              <a:t/>
            </a:r>
            <a:br>
              <a:rPr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943600"/>
            <a:ext cx="7772400" cy="457200"/>
          </a:xfrm>
        </p:spPr>
        <p:txBody>
          <a:bodyPr>
            <a:noAutofit/>
          </a:bodyPr>
          <a:lstStyle/>
          <a:p>
            <a:r>
              <a:rPr lang="en-US" sz="4400" b="1" dirty="0" smtClean="0">
                <a:solidFill>
                  <a:schemeClr val="bg2"/>
                </a:solidFill>
                <a:latin typeface="Times New Roman" pitchFamily="18" charset="0"/>
                <a:cs typeface="Times New Roman" pitchFamily="18" charset="0"/>
              </a:rPr>
              <a:t>Corporate Law</a:t>
            </a:r>
            <a:r>
              <a:rPr lang="en-US" sz="2800" b="1" dirty="0" smtClean="0">
                <a:solidFill>
                  <a:schemeClr val="bg2"/>
                </a:solidFill>
                <a:latin typeface="Times New Roman" pitchFamily="18" charset="0"/>
                <a:cs typeface="Times New Roman" pitchFamily="18" charset="0"/>
              </a:rPr>
              <a:t/>
            </a:r>
            <a:br>
              <a:rPr lang="en-US" sz="2800" b="1" dirty="0" smtClean="0">
                <a:solidFill>
                  <a:schemeClr val="bg2"/>
                </a:solidFill>
                <a:latin typeface="Times New Roman" pitchFamily="18" charset="0"/>
                <a:cs typeface="Times New Roman" pitchFamily="18" charset="0"/>
              </a:rPr>
            </a:br>
            <a:r>
              <a:rPr lang="en-US" sz="2800" dirty="0" smtClean="0">
                <a:solidFill>
                  <a:schemeClr val="bg2"/>
                </a:solidFill>
                <a:latin typeface="Times New Roman" pitchFamily="18" charset="0"/>
                <a:cs typeface="Times New Roman" pitchFamily="18" charset="0"/>
              </a:rPr>
              <a:t/>
            </a:r>
            <a:br>
              <a:rPr lang="en-US" sz="2800" dirty="0" smtClean="0">
                <a:solidFill>
                  <a:schemeClr val="bg2"/>
                </a:solidFill>
                <a:latin typeface="Times New Roman" pitchFamily="18" charset="0"/>
                <a:cs typeface="Times New Roman" pitchFamily="18" charset="0"/>
              </a:rPr>
            </a:br>
            <a:r>
              <a:rPr lang="en-US" sz="2800" b="1" i="1" dirty="0" smtClean="0">
                <a:solidFill>
                  <a:schemeClr val="bg2"/>
                </a:solidFill>
                <a:latin typeface="Times New Roman" pitchFamily="18" charset="0"/>
                <a:cs typeface="Times New Roman" pitchFamily="18" charset="0"/>
              </a:rPr>
              <a:t>SUBMITTED</a:t>
            </a:r>
            <a:r>
              <a:rPr lang="en-US" sz="2800" dirty="0" smtClean="0">
                <a:solidFill>
                  <a:schemeClr val="bg2"/>
                </a:solidFill>
                <a:latin typeface="Times New Roman" pitchFamily="18" charset="0"/>
                <a:cs typeface="Times New Roman" pitchFamily="18" charset="0"/>
              </a:rPr>
              <a:t/>
            </a:r>
            <a:br>
              <a:rPr lang="en-US" sz="2800" dirty="0" smtClean="0">
                <a:solidFill>
                  <a:schemeClr val="bg2"/>
                </a:solidFill>
                <a:latin typeface="Times New Roman" pitchFamily="18" charset="0"/>
                <a:cs typeface="Times New Roman" pitchFamily="18" charset="0"/>
              </a:rPr>
            </a:br>
            <a:r>
              <a:rPr lang="en-US" sz="2800" b="1" i="1" dirty="0" smtClean="0">
                <a:solidFill>
                  <a:schemeClr val="bg2"/>
                </a:solidFill>
                <a:latin typeface="Times New Roman" pitchFamily="18" charset="0"/>
                <a:cs typeface="Times New Roman" pitchFamily="18" charset="0"/>
              </a:rPr>
              <a:t>TO</a:t>
            </a:r>
            <a:r>
              <a:rPr lang="en-US" sz="2800" dirty="0" smtClean="0">
                <a:solidFill>
                  <a:schemeClr val="bg2"/>
                </a:solidFill>
                <a:latin typeface="Times New Roman" pitchFamily="18" charset="0"/>
                <a:cs typeface="Times New Roman" pitchFamily="18" charset="0"/>
              </a:rPr>
              <a:t/>
            </a:r>
            <a:br>
              <a:rPr lang="en-US" sz="2800" dirty="0" smtClean="0">
                <a:solidFill>
                  <a:schemeClr val="bg2"/>
                </a:solidFill>
                <a:latin typeface="Times New Roman" pitchFamily="18" charset="0"/>
                <a:cs typeface="Times New Roman" pitchFamily="18" charset="0"/>
              </a:rPr>
            </a:br>
            <a:r>
              <a:rPr lang="en-US" sz="2800" b="1" i="1" dirty="0" smtClean="0">
                <a:solidFill>
                  <a:schemeClr val="bg2"/>
                </a:solidFill>
                <a:latin typeface="Times New Roman" pitchFamily="18" charset="0"/>
                <a:cs typeface="Times New Roman" pitchFamily="18" charset="0"/>
              </a:rPr>
              <a:t>Prof. Amir </a:t>
            </a:r>
            <a:r>
              <a:rPr lang="en-US" sz="2800" b="1" i="1" dirty="0" err="1" smtClean="0">
                <a:solidFill>
                  <a:schemeClr val="bg2"/>
                </a:solidFill>
                <a:latin typeface="Times New Roman" pitchFamily="18" charset="0"/>
                <a:cs typeface="Times New Roman" pitchFamily="18" charset="0"/>
              </a:rPr>
              <a:t>Faheem</a:t>
            </a:r>
            <a:r>
              <a:rPr lang="en-US" sz="2800" dirty="0" smtClean="0">
                <a:solidFill>
                  <a:schemeClr val="bg2"/>
                </a:solidFill>
                <a:latin typeface="Times New Roman" pitchFamily="18" charset="0"/>
                <a:cs typeface="Times New Roman" pitchFamily="18" charset="0"/>
              </a:rPr>
              <a:t/>
            </a:r>
            <a:br>
              <a:rPr lang="en-US" sz="2800" dirty="0" smtClean="0">
                <a:solidFill>
                  <a:schemeClr val="bg2"/>
                </a:solidFill>
                <a:latin typeface="Times New Roman" pitchFamily="18" charset="0"/>
                <a:cs typeface="Times New Roman" pitchFamily="18" charset="0"/>
              </a:rPr>
            </a:br>
            <a:r>
              <a:rPr lang="en-US" sz="2800" b="1" i="1" dirty="0" smtClean="0">
                <a:solidFill>
                  <a:schemeClr val="bg2"/>
                </a:solidFill>
                <a:latin typeface="Times New Roman" pitchFamily="18" charset="0"/>
                <a:cs typeface="Times New Roman" pitchFamily="18" charset="0"/>
              </a:rPr>
              <a:t>BY</a:t>
            </a:r>
            <a:r>
              <a:rPr lang="en-US" sz="2800" dirty="0" smtClean="0">
                <a:solidFill>
                  <a:schemeClr val="bg2"/>
                </a:solidFill>
                <a:latin typeface="Times New Roman" pitchFamily="18" charset="0"/>
                <a:cs typeface="Times New Roman" pitchFamily="18" charset="0"/>
              </a:rPr>
              <a:t/>
            </a:r>
            <a:br>
              <a:rPr lang="en-US" sz="2800" dirty="0" smtClean="0">
                <a:solidFill>
                  <a:schemeClr val="bg2"/>
                </a:solidFill>
                <a:latin typeface="Times New Roman" pitchFamily="18" charset="0"/>
                <a:cs typeface="Times New Roman" pitchFamily="18" charset="0"/>
              </a:rPr>
            </a:br>
            <a:r>
              <a:rPr lang="en-US" sz="2800" dirty="0" smtClean="0">
                <a:solidFill>
                  <a:schemeClr val="bg2"/>
                </a:solidFill>
                <a:latin typeface="Times New Roman" pitchFamily="18" charset="0"/>
                <a:cs typeface="Times New Roman" pitchFamily="18" charset="0"/>
              </a:rPr>
              <a:t>   </a:t>
            </a:r>
            <a:r>
              <a:rPr lang="en-US" sz="2800" b="1" i="1" dirty="0" smtClean="0">
                <a:solidFill>
                  <a:schemeClr val="bg2"/>
                </a:solidFill>
                <a:latin typeface="Times New Roman" pitchFamily="18" charset="0"/>
                <a:cs typeface="Times New Roman" pitchFamily="18" charset="0"/>
              </a:rPr>
              <a:t> </a:t>
            </a:r>
            <a:r>
              <a:rPr lang="en-US" sz="2800" b="1" i="1" dirty="0" err="1" smtClean="0">
                <a:solidFill>
                  <a:schemeClr val="bg2"/>
                </a:solidFill>
                <a:latin typeface="Times New Roman" pitchFamily="18" charset="0"/>
                <a:cs typeface="Times New Roman" pitchFamily="18" charset="0"/>
              </a:rPr>
              <a:t>Kamran</a:t>
            </a:r>
            <a:r>
              <a:rPr lang="en-US" sz="2800" b="1" i="1" dirty="0" smtClean="0">
                <a:solidFill>
                  <a:schemeClr val="bg2"/>
                </a:solidFill>
                <a:latin typeface="Times New Roman" pitchFamily="18" charset="0"/>
                <a:cs typeface="Times New Roman" pitchFamily="18" charset="0"/>
              </a:rPr>
              <a:t> </a:t>
            </a:r>
            <a:r>
              <a:rPr lang="en-US" sz="2800" b="1" i="1" dirty="0" err="1" smtClean="0">
                <a:solidFill>
                  <a:schemeClr val="bg2"/>
                </a:solidFill>
                <a:latin typeface="Times New Roman" pitchFamily="18" charset="0"/>
                <a:cs typeface="Times New Roman" pitchFamily="18" charset="0"/>
              </a:rPr>
              <a:t>mehmood</a:t>
            </a:r>
            <a:r>
              <a:rPr lang="en-US" sz="2800" b="1" i="1" dirty="0" smtClean="0">
                <a:solidFill>
                  <a:schemeClr val="bg2"/>
                </a:solidFill>
                <a:latin typeface="Times New Roman" pitchFamily="18" charset="0"/>
                <a:cs typeface="Times New Roman" pitchFamily="18" charset="0"/>
              </a:rPr>
              <a:t>                 11307</a:t>
            </a:r>
            <a:r>
              <a:rPr lang="en-US" sz="2800" dirty="0" smtClean="0">
                <a:solidFill>
                  <a:schemeClr val="bg2"/>
                </a:solidFill>
                <a:latin typeface="Times New Roman" pitchFamily="18" charset="0"/>
                <a:cs typeface="Times New Roman" pitchFamily="18" charset="0"/>
              </a:rPr>
              <a:t/>
            </a:r>
            <a:br>
              <a:rPr lang="en-US" sz="2800" dirty="0" smtClean="0">
                <a:solidFill>
                  <a:schemeClr val="bg2"/>
                </a:solidFill>
                <a:latin typeface="Times New Roman" pitchFamily="18" charset="0"/>
                <a:cs typeface="Times New Roman" pitchFamily="18" charset="0"/>
              </a:rPr>
            </a:br>
            <a:r>
              <a:rPr lang="en-US" sz="2800" dirty="0" smtClean="0">
                <a:solidFill>
                  <a:schemeClr val="bg2"/>
                </a:solidFill>
                <a:latin typeface="Times New Roman" pitchFamily="18" charset="0"/>
                <a:cs typeface="Times New Roman" pitchFamily="18" charset="0"/>
              </a:rPr>
              <a:t>  </a:t>
            </a:r>
            <a:r>
              <a:rPr lang="en-US" sz="2800" b="1" i="1" dirty="0" smtClean="0">
                <a:solidFill>
                  <a:schemeClr val="bg2"/>
                </a:solidFill>
                <a:latin typeface="Times New Roman" pitchFamily="18" charset="0"/>
                <a:cs typeface="Times New Roman" pitchFamily="18" charset="0"/>
              </a:rPr>
              <a:t> </a:t>
            </a:r>
            <a:r>
              <a:rPr lang="en-US" sz="2800" b="1" i="1" dirty="0" err="1" smtClean="0">
                <a:solidFill>
                  <a:schemeClr val="bg2"/>
                </a:solidFill>
                <a:latin typeface="Times New Roman" pitchFamily="18" charset="0"/>
                <a:cs typeface="Times New Roman" pitchFamily="18" charset="0"/>
              </a:rPr>
              <a:t>Abubaker</a:t>
            </a:r>
            <a:r>
              <a:rPr lang="en-US" sz="2800" b="1" i="1" dirty="0" smtClean="0">
                <a:solidFill>
                  <a:schemeClr val="bg2"/>
                </a:solidFill>
                <a:latin typeface="Times New Roman" pitchFamily="18" charset="0"/>
                <a:cs typeface="Times New Roman" pitchFamily="18" charset="0"/>
              </a:rPr>
              <a:t> </a:t>
            </a:r>
            <a:r>
              <a:rPr lang="en-US" sz="2800" b="1" i="1" dirty="0" err="1" smtClean="0">
                <a:solidFill>
                  <a:schemeClr val="bg2"/>
                </a:solidFill>
                <a:latin typeface="Times New Roman" pitchFamily="18" charset="0"/>
                <a:cs typeface="Times New Roman" pitchFamily="18" charset="0"/>
              </a:rPr>
              <a:t>Malik</a:t>
            </a:r>
            <a:r>
              <a:rPr lang="en-US" sz="2800" b="1" i="1" dirty="0" smtClean="0">
                <a:solidFill>
                  <a:schemeClr val="bg2"/>
                </a:solidFill>
                <a:latin typeface="Times New Roman" pitchFamily="18" charset="0"/>
                <a:cs typeface="Times New Roman" pitchFamily="18" charset="0"/>
              </a:rPr>
              <a:t>                     11353</a:t>
            </a:r>
            <a:br>
              <a:rPr lang="en-US" sz="2800" b="1" i="1" dirty="0" smtClean="0">
                <a:solidFill>
                  <a:schemeClr val="bg2"/>
                </a:solidFill>
                <a:latin typeface="Times New Roman" pitchFamily="18" charset="0"/>
                <a:cs typeface="Times New Roman" pitchFamily="18" charset="0"/>
              </a:rPr>
            </a:br>
            <a:r>
              <a:rPr lang="en-US" sz="2800" b="1" i="1" dirty="0" smtClean="0">
                <a:solidFill>
                  <a:schemeClr val="bg2"/>
                </a:solidFill>
                <a:latin typeface="Times New Roman" pitchFamily="18" charset="0"/>
                <a:cs typeface="Times New Roman" pitchFamily="18" charset="0"/>
              </a:rPr>
              <a:t>  </a:t>
            </a:r>
            <a:r>
              <a:rPr lang="en-US" sz="2800" b="1" i="1" dirty="0" err="1" smtClean="0">
                <a:solidFill>
                  <a:schemeClr val="bg2"/>
                </a:solidFill>
                <a:latin typeface="Times New Roman" pitchFamily="18" charset="0"/>
                <a:cs typeface="Times New Roman" pitchFamily="18" charset="0"/>
              </a:rPr>
              <a:t>Jamshaid</a:t>
            </a:r>
            <a:r>
              <a:rPr lang="en-US" sz="2800" b="1" i="1" dirty="0" smtClean="0">
                <a:solidFill>
                  <a:schemeClr val="bg2"/>
                </a:solidFill>
                <a:latin typeface="Times New Roman" pitchFamily="18" charset="0"/>
                <a:cs typeface="Times New Roman" pitchFamily="18" charset="0"/>
              </a:rPr>
              <a:t> </a:t>
            </a:r>
            <a:r>
              <a:rPr lang="en-US" sz="2800" b="1" i="1" dirty="0" err="1" smtClean="0">
                <a:solidFill>
                  <a:schemeClr val="bg2"/>
                </a:solidFill>
                <a:latin typeface="Times New Roman" pitchFamily="18" charset="0"/>
                <a:cs typeface="Times New Roman" pitchFamily="18" charset="0"/>
              </a:rPr>
              <a:t>Abbas</a:t>
            </a:r>
            <a:r>
              <a:rPr lang="en-US" sz="2800" b="1" i="1" dirty="0" smtClean="0">
                <a:solidFill>
                  <a:schemeClr val="bg2"/>
                </a:solidFill>
                <a:latin typeface="Times New Roman" pitchFamily="18" charset="0"/>
                <a:cs typeface="Times New Roman" pitchFamily="18" charset="0"/>
              </a:rPr>
              <a:t>                    11346</a:t>
            </a:r>
            <a:br>
              <a:rPr lang="en-US" sz="2800" b="1" i="1" dirty="0" smtClean="0">
                <a:solidFill>
                  <a:schemeClr val="bg2"/>
                </a:solidFill>
                <a:latin typeface="Times New Roman" pitchFamily="18" charset="0"/>
                <a:cs typeface="Times New Roman" pitchFamily="18" charset="0"/>
              </a:rPr>
            </a:br>
            <a:r>
              <a:rPr lang="en-US" sz="2800" b="1" i="1" dirty="0" smtClean="0">
                <a:solidFill>
                  <a:schemeClr val="bg2"/>
                </a:solidFill>
                <a:latin typeface="Times New Roman" pitchFamily="18" charset="0"/>
                <a:cs typeface="Times New Roman" pitchFamily="18" charset="0"/>
              </a:rPr>
              <a:t> </a:t>
            </a:r>
            <a:r>
              <a:rPr lang="en-US" sz="2800" b="1" i="1" dirty="0" err="1" smtClean="0">
                <a:solidFill>
                  <a:schemeClr val="bg2"/>
                </a:solidFill>
                <a:latin typeface="Times New Roman" pitchFamily="18" charset="0"/>
                <a:cs typeface="Times New Roman" pitchFamily="18" charset="0"/>
              </a:rPr>
              <a:t>Naveed</a:t>
            </a:r>
            <a:r>
              <a:rPr lang="en-US" sz="2800" b="1" i="1" dirty="0" smtClean="0">
                <a:solidFill>
                  <a:schemeClr val="bg2"/>
                </a:solidFill>
                <a:latin typeface="Times New Roman" pitchFamily="18" charset="0"/>
                <a:cs typeface="Times New Roman" pitchFamily="18" charset="0"/>
              </a:rPr>
              <a:t> </a:t>
            </a:r>
            <a:r>
              <a:rPr lang="en-US" sz="2800" b="1" i="1" dirty="0" err="1" smtClean="0">
                <a:solidFill>
                  <a:schemeClr val="bg2"/>
                </a:solidFill>
                <a:latin typeface="Times New Roman" pitchFamily="18" charset="0"/>
                <a:cs typeface="Times New Roman" pitchFamily="18" charset="0"/>
              </a:rPr>
              <a:t>Naheed</a:t>
            </a:r>
            <a:r>
              <a:rPr lang="en-US" sz="2800" b="1" i="1" dirty="0" smtClean="0">
                <a:solidFill>
                  <a:schemeClr val="bg2"/>
                </a:solidFill>
                <a:latin typeface="Times New Roman" pitchFamily="18" charset="0"/>
                <a:cs typeface="Times New Roman" pitchFamily="18" charset="0"/>
              </a:rPr>
              <a:t>                     11305</a:t>
            </a:r>
            <a:r>
              <a:rPr lang="en-US" sz="2800" dirty="0" smtClean="0">
                <a:solidFill>
                  <a:schemeClr val="bg2"/>
                </a:solidFill>
                <a:latin typeface="Times New Roman" pitchFamily="18" charset="0"/>
                <a:cs typeface="Times New Roman" pitchFamily="18" charset="0"/>
              </a:rPr>
              <a:t/>
            </a:r>
            <a:br>
              <a:rPr lang="en-US" sz="2800" dirty="0" smtClean="0">
                <a:solidFill>
                  <a:schemeClr val="bg2"/>
                </a:solidFill>
                <a:latin typeface="Times New Roman" pitchFamily="18" charset="0"/>
                <a:cs typeface="Times New Roman" pitchFamily="18" charset="0"/>
              </a:rPr>
            </a:br>
            <a:r>
              <a:rPr lang="en-US" sz="2800" b="1" i="1" dirty="0" smtClean="0">
                <a:solidFill>
                  <a:schemeClr val="bg2"/>
                </a:solidFill>
                <a:latin typeface="Times New Roman" pitchFamily="18" charset="0"/>
                <a:cs typeface="Times New Roman" pitchFamily="18" charset="0"/>
              </a:rPr>
              <a:t> Ayesha </a:t>
            </a:r>
            <a:r>
              <a:rPr lang="en-US" sz="2800" b="1" i="1" dirty="0" err="1" smtClean="0">
                <a:solidFill>
                  <a:schemeClr val="bg2"/>
                </a:solidFill>
                <a:latin typeface="Times New Roman" pitchFamily="18" charset="0"/>
                <a:cs typeface="Times New Roman" pitchFamily="18" charset="0"/>
              </a:rPr>
              <a:t>Riasat</a:t>
            </a:r>
            <a:r>
              <a:rPr lang="en-US" sz="2800" b="1" i="1" dirty="0" smtClean="0">
                <a:solidFill>
                  <a:schemeClr val="bg2"/>
                </a:solidFill>
                <a:latin typeface="Times New Roman" pitchFamily="18" charset="0"/>
                <a:cs typeface="Times New Roman" pitchFamily="18" charset="0"/>
              </a:rPr>
              <a:t>                       11313</a:t>
            </a:r>
            <a:r>
              <a:rPr lang="en-US" sz="2800" dirty="0" smtClean="0">
                <a:solidFill>
                  <a:schemeClr val="bg2"/>
                </a:solidFill>
                <a:latin typeface="Times New Roman" pitchFamily="18" charset="0"/>
                <a:cs typeface="Times New Roman" pitchFamily="18" charset="0"/>
              </a:rPr>
              <a:t/>
            </a:r>
            <a:br>
              <a:rPr lang="en-US" sz="2800" dirty="0" smtClean="0">
                <a:solidFill>
                  <a:schemeClr val="bg2"/>
                </a:solidFill>
                <a:latin typeface="Times New Roman" pitchFamily="18" charset="0"/>
                <a:cs typeface="Times New Roman" pitchFamily="18" charset="0"/>
              </a:rPr>
            </a:br>
            <a:r>
              <a:rPr lang="en-US" sz="2800" b="1" i="1" dirty="0" smtClean="0">
                <a:solidFill>
                  <a:schemeClr val="bg2"/>
                </a:solidFill>
                <a:latin typeface="Times New Roman" pitchFamily="18" charset="0"/>
                <a:cs typeface="Times New Roman" pitchFamily="18" charset="0"/>
              </a:rPr>
              <a:t>       MBA (EVENING)</a:t>
            </a:r>
            <a:r>
              <a:rPr lang="en-US" sz="2800" dirty="0" smtClean="0">
                <a:solidFill>
                  <a:schemeClr val="bg2"/>
                </a:solidFill>
                <a:latin typeface="Times New Roman" pitchFamily="18" charset="0"/>
                <a:cs typeface="Times New Roman" pitchFamily="18" charset="0"/>
              </a:rPr>
              <a:t/>
            </a:r>
            <a:br>
              <a:rPr lang="en-US" sz="2800" dirty="0" smtClean="0">
                <a:solidFill>
                  <a:schemeClr val="bg2"/>
                </a:solidFill>
                <a:latin typeface="Times New Roman" pitchFamily="18" charset="0"/>
                <a:cs typeface="Times New Roman" pitchFamily="18" charset="0"/>
              </a:rPr>
            </a:br>
            <a:r>
              <a:rPr lang="en-US" sz="2800" b="1" i="1" dirty="0" smtClean="0">
                <a:solidFill>
                  <a:schemeClr val="bg2"/>
                </a:solidFill>
                <a:latin typeface="Times New Roman" pitchFamily="18" charset="0"/>
                <a:cs typeface="Times New Roman" pitchFamily="18" charset="0"/>
              </a:rPr>
              <a:t>   Section (A)</a:t>
            </a:r>
            <a:r>
              <a:rPr lang="en-US" sz="2800" dirty="0" smtClean="0">
                <a:solidFill>
                  <a:schemeClr val="bg2"/>
                </a:solidFill>
                <a:latin typeface="Times New Roman" pitchFamily="18" charset="0"/>
                <a:cs typeface="Times New Roman" pitchFamily="18" charset="0"/>
              </a:rPr>
              <a:t/>
            </a:r>
            <a:br>
              <a:rPr lang="en-US" sz="2800" dirty="0" smtClean="0">
                <a:solidFill>
                  <a:schemeClr val="bg2"/>
                </a:solidFill>
                <a:latin typeface="Times New Roman" pitchFamily="18" charset="0"/>
                <a:cs typeface="Times New Roman" pitchFamily="18" charset="0"/>
              </a:rPr>
            </a:br>
            <a:r>
              <a:rPr lang="en-US" sz="2800" dirty="0" smtClean="0">
                <a:solidFill>
                  <a:schemeClr val="bg2"/>
                </a:solidFill>
                <a:latin typeface="Times New Roman" pitchFamily="18" charset="0"/>
                <a:cs typeface="Times New Roman" pitchFamily="18" charset="0"/>
              </a:rPr>
              <a:t> </a:t>
            </a:r>
            <a:endParaRPr lang="en-US" sz="2800" dirty="0">
              <a:solidFill>
                <a:schemeClr val="bg2"/>
              </a:solidFill>
              <a:latin typeface="Times New Roman" pitchFamily="18" charset="0"/>
              <a:cs typeface="Times New Roman" pitchFamily="18" charset="0"/>
            </a:endParaRPr>
          </a:p>
        </p:txBody>
      </p:sp>
      <p:sp>
        <p:nvSpPr>
          <p:cNvPr id="9" name="Text Box 3"/>
          <p:cNvSpPr txBox="1">
            <a:spLocks noChangeArrowheads="1"/>
          </p:cNvSpPr>
          <p:nvPr/>
        </p:nvSpPr>
        <p:spPr bwMode="auto">
          <a:xfrm>
            <a:off x="0" y="0"/>
            <a:ext cx="1617662" cy="6858000"/>
          </a:xfrm>
          <a:prstGeom prst="rect">
            <a:avLst/>
          </a:prstGeom>
          <a:ln>
            <a:headEnd/>
            <a:tailEnd/>
          </a:ln>
        </p:spPr>
        <p:style>
          <a:lnRef idx="1">
            <a:schemeClr val="dk1"/>
          </a:lnRef>
          <a:fillRef idx="3">
            <a:schemeClr val="dk1"/>
          </a:fillRef>
          <a:effectRef idx="2">
            <a:schemeClr val="dk1"/>
          </a:effectRef>
          <a:fontRef idx="minor">
            <a:schemeClr val="lt1"/>
          </a:fontRef>
        </p:style>
        <p:txBody>
          <a:bodyPr vert="horz" wrap="square" lIns="640080" tIns="45720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ndParaRPr>
          </a:p>
        </p:txBody>
      </p:sp>
      <p:sp>
        <p:nvSpPr>
          <p:cNvPr id="10" name="Rectangle 9"/>
          <p:cNvSpPr/>
          <p:nvPr/>
        </p:nvSpPr>
        <p:spPr>
          <a:xfrm rot="16200000">
            <a:off x="-979557" y="4789557"/>
            <a:ext cx="3429000" cy="707886"/>
          </a:xfrm>
          <a:prstGeom prst="rect">
            <a:avLst/>
          </a:prstGeom>
          <a:noFill/>
        </p:spPr>
        <p:txBody>
          <a:bodyPr wrap="square" lIns="91440" tIns="45720" rIns="91440" bIns="45720">
            <a:spAutoFit/>
          </a:bodyPr>
          <a:lstStyle/>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SUPERIOR</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1" name="Rectangle 10"/>
          <p:cNvSpPr/>
          <p:nvPr/>
        </p:nvSpPr>
        <p:spPr>
          <a:xfrm rot="16200000">
            <a:off x="-941458" y="1627258"/>
            <a:ext cx="3352802" cy="707886"/>
          </a:xfrm>
          <a:prstGeom prst="rect">
            <a:avLst/>
          </a:prstGeom>
          <a:noFill/>
        </p:spPr>
        <p:txBody>
          <a:bodyPr wrap="square" lIns="91440" tIns="45720" rIns="91440" bIns="45720">
            <a:spAutoFit/>
          </a:bodyPr>
          <a:lstStyle/>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UNIVERSITY</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89686054"/>
              </p:ext>
            </p:extLst>
          </p:nvPr>
        </p:nvGraphicFramePr>
        <p:xfrm>
          <a:off x="457200" y="380999"/>
          <a:ext cx="8229600" cy="6037869"/>
        </p:xfrm>
        <a:graphic>
          <a:graphicData uri="http://schemas.openxmlformats.org/drawingml/2006/table">
            <a:tbl>
              <a:tblPr firstRow="1" bandRow="1">
                <a:tableStyleId>{5C22544A-7EE6-4342-B048-85BDC9FD1C3A}</a:tableStyleId>
              </a:tblPr>
              <a:tblGrid>
                <a:gridCol w="685800"/>
                <a:gridCol w="3429000"/>
                <a:gridCol w="3657600"/>
                <a:gridCol w="228600"/>
                <a:gridCol w="228600"/>
              </a:tblGrid>
              <a:tr h="685801">
                <a:tc>
                  <a:txBody>
                    <a:bodyPr/>
                    <a:lstStyle/>
                    <a:p>
                      <a:pPr marL="0" marR="0" algn="just">
                        <a:lnSpc>
                          <a:spcPct val="150000"/>
                        </a:lnSpc>
                        <a:spcBef>
                          <a:spcPts val="0"/>
                        </a:spcBef>
                        <a:spcAft>
                          <a:spcPts val="0"/>
                        </a:spcAft>
                      </a:pPr>
                      <a:endParaRPr lang="en-US" sz="14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400">
                          <a:latin typeface="Times New Roman"/>
                          <a:ea typeface="Times New Roman"/>
                        </a:rPr>
                        <a:t>             </a:t>
                      </a:r>
                      <a:r>
                        <a:rPr lang="en-US" sz="1400" b="1">
                          <a:latin typeface="Arial Black"/>
                          <a:ea typeface="Times New Roman"/>
                        </a:rPr>
                        <a:t>Transfer</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400">
                          <a:latin typeface="Times New Roman"/>
                          <a:ea typeface="Times New Roman"/>
                        </a:rPr>
                        <a:t>                   </a:t>
                      </a:r>
                      <a:r>
                        <a:rPr lang="en-US" sz="1400" b="1">
                          <a:latin typeface="Arial Black"/>
                          <a:ea typeface="Times New Roman"/>
                        </a:rPr>
                        <a:t>Transmission</a:t>
                      </a:r>
                      <a:endParaRPr lang="en-US" sz="1200">
                        <a:latin typeface="Times New Roman"/>
                        <a:ea typeface="Times New Roman"/>
                      </a:endParaRPr>
                    </a:p>
                  </a:txBody>
                  <a:tcPr marL="68580" marR="68580" marT="0" marB="0"/>
                </a:tc>
                <a:tc>
                  <a:txBody>
                    <a:bodyPr/>
                    <a:lstStyle/>
                    <a:p>
                      <a:endParaRPr lang="en-US" dirty="0"/>
                    </a:p>
                  </a:txBody>
                  <a:tcPr/>
                </a:tc>
                <a:tc>
                  <a:txBody>
                    <a:bodyPr/>
                    <a:lstStyle/>
                    <a:p>
                      <a:endParaRPr lang="en-US"/>
                    </a:p>
                  </a:txBody>
                  <a:tcPr/>
                </a:tc>
              </a:tr>
              <a:tr h="1222819">
                <a:tc>
                  <a:txBody>
                    <a:bodyPr/>
                    <a:lstStyle/>
                    <a:p>
                      <a:pPr marL="0" marR="0" algn="just">
                        <a:lnSpc>
                          <a:spcPct val="150000"/>
                        </a:lnSpc>
                        <a:spcBef>
                          <a:spcPts val="0"/>
                        </a:spcBef>
                        <a:spcAft>
                          <a:spcPts val="0"/>
                        </a:spcAft>
                      </a:pPr>
                      <a:endParaRPr lang="en-US" sz="1400" dirty="0">
                        <a:latin typeface="Times New Roman"/>
                        <a:ea typeface="Times New Roman"/>
                      </a:endParaRPr>
                    </a:p>
                    <a:p>
                      <a:pPr marL="0" marR="0" algn="just">
                        <a:lnSpc>
                          <a:spcPct val="150000"/>
                        </a:lnSpc>
                        <a:spcBef>
                          <a:spcPts val="0"/>
                        </a:spcBef>
                        <a:spcAft>
                          <a:spcPts val="0"/>
                        </a:spcAft>
                      </a:pPr>
                      <a:r>
                        <a:rPr lang="en-US" sz="1400" b="1" dirty="0">
                          <a:latin typeface="Times New Roman"/>
                          <a:ea typeface="Times New Roman"/>
                        </a:rPr>
                        <a:t>1</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400">
                          <a:latin typeface="Times New Roman"/>
                          <a:ea typeface="Times New Roman"/>
                        </a:rPr>
                        <a:t>Transfer is the passing of title or property and deliberate act of the shareholder.</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400">
                          <a:latin typeface="Times New Roman"/>
                          <a:ea typeface="Times New Roman"/>
                        </a:rPr>
                        <a:t>Transmission is the passing of title or property in shares in shares by operation of law on the happening of certain events.</a:t>
                      </a:r>
                      <a:endParaRPr lang="en-US" sz="1200">
                        <a:latin typeface="Times New Roman"/>
                        <a:ea typeface="Times New Roman"/>
                      </a:endParaRPr>
                    </a:p>
                  </a:txBody>
                  <a:tcPr marL="68580" marR="68580" marT="0" marB="0"/>
                </a:tc>
                <a:tc>
                  <a:txBody>
                    <a:bodyPr/>
                    <a:lstStyle/>
                    <a:p>
                      <a:endParaRPr lang="en-US"/>
                    </a:p>
                  </a:txBody>
                  <a:tcPr/>
                </a:tc>
                <a:tc>
                  <a:txBody>
                    <a:bodyPr/>
                    <a:lstStyle/>
                    <a:p>
                      <a:endParaRPr lang="en-US"/>
                    </a:p>
                  </a:txBody>
                  <a:tcPr/>
                </a:tc>
              </a:tr>
              <a:tr h="1139381">
                <a:tc>
                  <a:txBody>
                    <a:bodyPr/>
                    <a:lstStyle/>
                    <a:p>
                      <a:pPr marL="0" marR="0" algn="just">
                        <a:lnSpc>
                          <a:spcPct val="150000"/>
                        </a:lnSpc>
                        <a:spcBef>
                          <a:spcPts val="0"/>
                        </a:spcBef>
                        <a:spcAft>
                          <a:spcPts val="0"/>
                        </a:spcAft>
                      </a:pPr>
                      <a:r>
                        <a:rPr lang="en-US" sz="1400" dirty="0" smtClean="0">
                          <a:latin typeface="Times New Roman"/>
                          <a:ea typeface="Times New Roman"/>
                        </a:rPr>
                        <a:t>2</a:t>
                      </a:r>
                      <a:endParaRPr lang="en-US" sz="14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400">
                          <a:latin typeface="Times New Roman"/>
                          <a:ea typeface="Times New Roman"/>
                        </a:rPr>
                        <a:t>Transfer takes place when a member transfers his shares to some other person on a sale, gift etc, during his life time</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400">
                          <a:latin typeface="Times New Roman"/>
                          <a:ea typeface="Times New Roman"/>
                        </a:rPr>
                        <a:t>Transmission of shares takes place on the death, insolvency of shareholder</a:t>
                      </a:r>
                      <a:endParaRPr lang="en-US" sz="1200">
                        <a:latin typeface="Times New Roman"/>
                        <a:ea typeface="Times New Roman"/>
                      </a:endParaRPr>
                    </a:p>
                  </a:txBody>
                  <a:tcPr marL="68580" marR="68580" marT="0" marB="0"/>
                </a:tc>
                <a:tc>
                  <a:txBody>
                    <a:bodyPr/>
                    <a:lstStyle/>
                    <a:p>
                      <a:endParaRPr lang="en-US"/>
                    </a:p>
                  </a:txBody>
                  <a:tcPr/>
                </a:tc>
                <a:tc>
                  <a:txBody>
                    <a:bodyPr/>
                    <a:lstStyle/>
                    <a:p>
                      <a:endParaRPr lang="en-US"/>
                    </a:p>
                  </a:txBody>
                  <a:tcPr/>
                </a:tc>
              </a:tr>
              <a:tr h="1255371">
                <a:tc>
                  <a:txBody>
                    <a:bodyPr/>
                    <a:lstStyle/>
                    <a:p>
                      <a:pPr marL="0" marR="0" algn="just">
                        <a:lnSpc>
                          <a:spcPct val="150000"/>
                        </a:lnSpc>
                        <a:spcBef>
                          <a:spcPts val="0"/>
                        </a:spcBef>
                        <a:spcAft>
                          <a:spcPts val="0"/>
                        </a:spcAft>
                      </a:pPr>
                      <a:endParaRPr lang="en-US" sz="1400">
                        <a:latin typeface="Times New Roman"/>
                        <a:ea typeface="Times New Roman"/>
                      </a:endParaRPr>
                    </a:p>
                    <a:p>
                      <a:pPr marL="0" marR="0" algn="just">
                        <a:lnSpc>
                          <a:spcPct val="150000"/>
                        </a:lnSpc>
                        <a:spcBef>
                          <a:spcPts val="0"/>
                        </a:spcBef>
                        <a:spcAft>
                          <a:spcPts val="0"/>
                        </a:spcAft>
                      </a:pPr>
                      <a:r>
                        <a:rPr lang="en-US" sz="1400" b="1">
                          <a:latin typeface="Times New Roman"/>
                          <a:ea typeface="Times New Roman"/>
                        </a:rPr>
                        <a:t>3</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400" dirty="0">
                          <a:latin typeface="Times New Roman"/>
                          <a:ea typeface="Times New Roman"/>
                        </a:rPr>
                        <a:t>In case of transfer the title to holding and the right to transfer passes to the transferee.</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400">
                          <a:latin typeface="Times New Roman"/>
                          <a:ea typeface="Times New Roman"/>
                        </a:rPr>
                        <a:t>In transmission the title to shares and the right to transfer them passes to the executors or administrators</a:t>
                      </a:r>
                      <a:endParaRPr lang="en-US" sz="1200">
                        <a:latin typeface="Times New Roman"/>
                        <a:ea typeface="Times New Roman"/>
                      </a:endParaRPr>
                    </a:p>
                  </a:txBody>
                  <a:tcPr marL="68580" marR="68580" marT="0" marB="0"/>
                </a:tc>
                <a:tc>
                  <a:txBody>
                    <a:bodyPr/>
                    <a:lstStyle/>
                    <a:p>
                      <a:endParaRPr lang="en-US"/>
                    </a:p>
                  </a:txBody>
                  <a:tcPr/>
                </a:tc>
                <a:tc>
                  <a:txBody>
                    <a:bodyPr/>
                    <a:lstStyle/>
                    <a:p>
                      <a:endParaRPr lang="en-US"/>
                    </a:p>
                  </a:txBody>
                  <a:tcPr/>
                </a:tc>
              </a:tr>
              <a:tr h="1734497">
                <a:tc>
                  <a:txBody>
                    <a:bodyPr/>
                    <a:lstStyle/>
                    <a:p>
                      <a:pPr marL="0" marR="0" algn="just">
                        <a:lnSpc>
                          <a:spcPct val="150000"/>
                        </a:lnSpc>
                        <a:spcBef>
                          <a:spcPts val="0"/>
                        </a:spcBef>
                        <a:spcAft>
                          <a:spcPts val="0"/>
                        </a:spcAft>
                      </a:pPr>
                      <a:endParaRPr lang="en-US" sz="1400">
                        <a:latin typeface="Times New Roman"/>
                        <a:ea typeface="Times New Roman"/>
                      </a:endParaRPr>
                    </a:p>
                    <a:p>
                      <a:pPr marL="0" marR="0" algn="just">
                        <a:lnSpc>
                          <a:spcPct val="150000"/>
                        </a:lnSpc>
                        <a:spcBef>
                          <a:spcPts val="0"/>
                        </a:spcBef>
                        <a:spcAft>
                          <a:spcPts val="0"/>
                        </a:spcAft>
                      </a:pPr>
                      <a:r>
                        <a:rPr lang="en-US" sz="1400" b="1">
                          <a:latin typeface="Times New Roman"/>
                          <a:ea typeface="Times New Roman"/>
                        </a:rPr>
                        <a:t>4</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400">
                          <a:latin typeface="Times New Roman"/>
                          <a:ea typeface="Times New Roman"/>
                        </a:rPr>
                        <a:t>In case of transfer, a duly stamped and property executed instrument of transfer signed by transferor and transferee has to be lodged with the company for registration.</a:t>
                      </a:r>
                      <a:endParaRPr lang="en-US" sz="1200">
                        <a:latin typeface="Times New Roman"/>
                        <a:ea typeface="Times New Roman"/>
                      </a:endParaRPr>
                    </a:p>
                  </a:txBody>
                  <a:tcPr marL="68580" marR="68580" marT="0" marB="0"/>
                </a:tc>
                <a:tc>
                  <a:txBody>
                    <a:bodyPr/>
                    <a:lstStyle/>
                    <a:p>
                      <a:pPr marL="0" marR="0" algn="just">
                        <a:spcBef>
                          <a:spcPts val="0"/>
                        </a:spcBef>
                        <a:spcAft>
                          <a:spcPts val="0"/>
                        </a:spcAft>
                      </a:pPr>
                      <a:r>
                        <a:rPr lang="en-US" sz="1400" dirty="0">
                          <a:latin typeface="Times New Roman"/>
                          <a:ea typeface="Times New Roman"/>
                        </a:rPr>
                        <a:t>In case of transmission no instrument of transfer is needed. Only probate, letter of both administration or succession certificate or courts order is to be produced by the legal representative.</a:t>
                      </a:r>
                      <a:endParaRPr lang="en-US" sz="1200" dirty="0">
                        <a:latin typeface="Times New Roman"/>
                        <a:ea typeface="Times New Roman"/>
                      </a:endParaRPr>
                    </a:p>
                  </a:txBody>
                  <a:tcPr marL="68580" marR="68580" marT="0" marB="0"/>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9811328">
            <a:off x="221248" y="2321073"/>
            <a:ext cx="8648216" cy="1697946"/>
          </a:xfrm>
        </p:spPr>
        <p:txBody>
          <a:bodyPr>
            <a:normAutofit/>
          </a:bodyPr>
          <a:lstStyle/>
          <a:p>
            <a:r>
              <a:rPr b="1" u="sng" smtClean="0"/>
              <a:t>Share holders and Members</a:t>
            </a:r>
            <a:r>
              <a:rPr smtClean="0"/>
              <a:t/>
            </a:r>
            <a:br>
              <a:rPr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229600" cy="4572000"/>
          </a:xfrm>
        </p:spPr>
        <p:txBody>
          <a:bodyPr/>
          <a:lstStyle/>
          <a:p>
            <a:pPr>
              <a:buNone/>
            </a:pPr>
            <a:r>
              <a:rPr lang="en-US" dirty="0" smtClean="0"/>
              <a:t> “ An </a:t>
            </a:r>
            <a:r>
              <a:rPr lang="en-US" u="sng" dirty="0" smtClean="0">
                <a:hlinkClick r:id="rId2"/>
              </a:rPr>
              <a:t>individual</a:t>
            </a:r>
            <a:r>
              <a:rPr lang="en-US" dirty="0" smtClean="0"/>
              <a:t>, </a:t>
            </a:r>
            <a:r>
              <a:rPr lang="en-US" u="sng" dirty="0" smtClean="0">
                <a:hlinkClick r:id="rId3"/>
              </a:rPr>
              <a:t>group</a:t>
            </a:r>
            <a:r>
              <a:rPr lang="en-US" dirty="0" smtClean="0"/>
              <a:t>, or </a:t>
            </a:r>
            <a:r>
              <a:rPr lang="en-US" u="sng" dirty="0" smtClean="0">
                <a:hlinkClick r:id="rId4"/>
              </a:rPr>
              <a:t>organization</a:t>
            </a:r>
            <a:r>
              <a:rPr lang="en-US" dirty="0" smtClean="0"/>
              <a:t> that owns one or more </a:t>
            </a:r>
            <a:r>
              <a:rPr lang="en-US" u="sng" dirty="0" smtClean="0">
                <a:hlinkClick r:id="rId5"/>
              </a:rPr>
              <a:t>shares</a:t>
            </a:r>
            <a:r>
              <a:rPr lang="en-US" dirty="0" smtClean="0"/>
              <a:t> in a </a:t>
            </a:r>
            <a:r>
              <a:rPr lang="en-US" u="sng" dirty="0" smtClean="0">
                <a:hlinkClick r:id="rId6"/>
              </a:rPr>
              <a:t>company</a:t>
            </a:r>
            <a:r>
              <a:rPr lang="en-US" dirty="0" smtClean="0"/>
              <a:t>, and in whose name the share </a:t>
            </a:r>
            <a:r>
              <a:rPr lang="en-US" u="sng" dirty="0" smtClean="0">
                <a:hlinkClick r:id="rId7"/>
              </a:rPr>
              <a:t>certificate</a:t>
            </a:r>
            <a:r>
              <a:rPr lang="en-US" dirty="0" smtClean="0"/>
              <a:t> is issued.”</a:t>
            </a:r>
          </a:p>
          <a:p>
            <a:pPr>
              <a:buNone/>
            </a:pPr>
            <a:endParaRPr lang="en-US" dirty="0"/>
          </a:p>
        </p:txBody>
      </p:sp>
      <p:sp>
        <p:nvSpPr>
          <p:cNvPr id="3" name="Title 2"/>
          <p:cNvSpPr>
            <a:spLocks noGrp="1"/>
          </p:cNvSpPr>
          <p:nvPr>
            <p:ph type="title"/>
          </p:nvPr>
        </p:nvSpPr>
        <p:spPr>
          <a:xfrm>
            <a:off x="304800" y="228600"/>
            <a:ext cx="8229600" cy="1219200"/>
          </a:xfrm>
        </p:spPr>
        <p:txBody>
          <a:bodyPr/>
          <a:lstStyle/>
          <a:p>
            <a:r>
              <a:rPr b="1" smtClean="0"/>
              <a:t>Share holders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Member means in relation to a company having share capital, </a:t>
            </a:r>
          </a:p>
          <a:p>
            <a:r>
              <a:rPr lang="en-US" dirty="0" smtClean="0"/>
              <a:t>a subscriber to the memorandum of the company </a:t>
            </a:r>
          </a:p>
          <a:p>
            <a:r>
              <a:rPr lang="en-US" dirty="0" smtClean="0"/>
              <a:t>and a person to whom is allotted,</a:t>
            </a:r>
          </a:p>
          <a:p>
            <a:r>
              <a:rPr lang="en-US" dirty="0" smtClean="0"/>
              <a:t> or who becomes the holder of </a:t>
            </a:r>
            <a:r>
              <a:rPr lang="en-US" smtClean="0"/>
              <a:t>any share.</a:t>
            </a:r>
            <a:endParaRPr lang="en-US" dirty="0"/>
          </a:p>
        </p:txBody>
      </p:sp>
      <p:sp>
        <p:nvSpPr>
          <p:cNvPr id="3" name="Title 2"/>
          <p:cNvSpPr>
            <a:spLocks noGrp="1"/>
          </p:cNvSpPr>
          <p:nvPr>
            <p:ph type="title"/>
          </p:nvPr>
        </p:nvSpPr>
        <p:spPr/>
        <p:txBody>
          <a:bodyPr>
            <a:normAutofit fontScale="90000"/>
          </a:bodyPr>
          <a:lstStyle/>
          <a:p>
            <a:r>
              <a:rPr b="1" smtClean="0"/>
              <a:t> </a:t>
            </a:r>
            <a:r>
              <a:rPr smtClean="0"/>
              <a:t/>
            </a:r>
            <a:br>
              <a:rPr smtClean="0"/>
            </a:br>
            <a:r>
              <a:rPr b="1" smtClean="0"/>
              <a:t>Member</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subscription</a:t>
            </a:r>
          </a:p>
          <a:p>
            <a:r>
              <a:rPr lang="en-US" dirty="0" smtClean="0"/>
              <a:t>By application</a:t>
            </a:r>
          </a:p>
          <a:p>
            <a:r>
              <a:rPr lang="en-US" dirty="0" smtClean="0"/>
              <a:t>By transfer</a:t>
            </a:r>
          </a:p>
          <a:p>
            <a:r>
              <a:rPr lang="en-US" dirty="0" smtClean="0"/>
              <a:t>By succession</a:t>
            </a:r>
          </a:p>
          <a:p>
            <a:r>
              <a:rPr lang="en-US" dirty="0" smtClean="0"/>
              <a:t>By estoppel</a:t>
            </a:r>
            <a:endParaRPr lang="en-US" dirty="0"/>
          </a:p>
        </p:txBody>
      </p:sp>
      <p:sp>
        <p:nvSpPr>
          <p:cNvPr id="3" name="Title 2"/>
          <p:cNvSpPr>
            <a:spLocks noGrp="1"/>
          </p:cNvSpPr>
          <p:nvPr>
            <p:ph type="title"/>
          </p:nvPr>
        </p:nvSpPr>
        <p:spPr/>
        <p:txBody>
          <a:bodyPr/>
          <a:lstStyle/>
          <a:p>
            <a:r>
              <a:rPr lang="en-GB" dirty="0"/>
              <a:t>How to become a Member</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A</a:t>
            </a:r>
            <a:r>
              <a:rPr lang="en-GB" b="1" dirty="0" smtClean="0"/>
              <a:t> </a:t>
            </a:r>
            <a:r>
              <a:rPr lang="en-GB" b="1" dirty="0"/>
              <a:t>public company (unlisted</a:t>
            </a:r>
            <a:r>
              <a:rPr lang="en-GB" b="1" dirty="0" smtClean="0"/>
              <a:t>)</a:t>
            </a:r>
            <a:endParaRPr lang="en-GB" dirty="0"/>
          </a:p>
          <a:p>
            <a:r>
              <a:rPr lang="en-GB" dirty="0" smtClean="0"/>
              <a:t> </a:t>
            </a:r>
            <a:r>
              <a:rPr lang="en-GB" dirty="0"/>
              <a:t>A</a:t>
            </a:r>
            <a:r>
              <a:rPr lang="en-GB" b="1" dirty="0"/>
              <a:t> public company (listed</a:t>
            </a:r>
            <a:r>
              <a:rPr lang="en-GB" b="1" dirty="0" smtClean="0"/>
              <a:t>)</a:t>
            </a:r>
            <a:endParaRPr lang="en-GB" dirty="0"/>
          </a:p>
          <a:p>
            <a:pPr marL="0" indent="0">
              <a:buNone/>
            </a:pPr>
            <a:r>
              <a:rPr lang="en-GB" dirty="0"/>
              <a:t>			</a:t>
            </a:r>
          </a:p>
          <a:p>
            <a:r>
              <a:rPr lang="en-GB" dirty="0" smtClean="0"/>
              <a:t>A</a:t>
            </a:r>
            <a:r>
              <a:rPr lang="en-GB" b="1" dirty="0" smtClean="0"/>
              <a:t> </a:t>
            </a:r>
            <a:r>
              <a:rPr lang="en-GB" b="1" dirty="0"/>
              <a:t>private company (other than single member company</a:t>
            </a:r>
            <a:r>
              <a:rPr lang="en-GB" b="1" dirty="0" smtClean="0"/>
              <a:t>)</a:t>
            </a:r>
            <a:endParaRPr lang="en-GB" dirty="0"/>
          </a:p>
          <a:p>
            <a:r>
              <a:rPr lang="en-GB" b="1" dirty="0" smtClean="0"/>
              <a:t>Single </a:t>
            </a:r>
            <a:r>
              <a:rPr lang="en-GB" b="1" dirty="0"/>
              <a:t>Member </a:t>
            </a:r>
            <a:r>
              <a:rPr lang="en-GB" b="1" dirty="0" smtClean="0"/>
              <a:t>Company</a:t>
            </a:r>
            <a:endParaRPr lang="en-GB" dirty="0"/>
          </a:p>
          <a:p>
            <a:endParaRPr lang="en-GB" dirty="0"/>
          </a:p>
          <a:p>
            <a:r>
              <a:rPr lang="en-GB" dirty="0" smtClean="0"/>
              <a:t> </a:t>
            </a:r>
            <a:r>
              <a:rPr lang="en-GB" dirty="0"/>
              <a:t>A </a:t>
            </a:r>
            <a:r>
              <a:rPr lang="en-GB" b="1" dirty="0"/>
              <a:t>company limited by </a:t>
            </a:r>
            <a:r>
              <a:rPr lang="en-GB" b="1" dirty="0" smtClean="0"/>
              <a:t>guarantee</a:t>
            </a:r>
            <a:endParaRPr lang="en-GB" dirty="0"/>
          </a:p>
        </p:txBody>
      </p:sp>
      <p:sp>
        <p:nvSpPr>
          <p:cNvPr id="3" name="Title 2"/>
          <p:cNvSpPr>
            <a:spLocks noGrp="1"/>
          </p:cNvSpPr>
          <p:nvPr>
            <p:ph type="title"/>
          </p:nvPr>
        </p:nvSpPr>
        <p:spPr/>
        <p:txBody>
          <a:bodyPr/>
          <a:lstStyle/>
          <a:p>
            <a:r>
              <a:rPr lang="en-GB" dirty="0"/>
              <a:t>Number of Members</a:t>
            </a:r>
          </a:p>
        </p:txBody>
      </p:sp>
    </p:spTree>
    <p:extLst>
      <p:ext uri="{BB962C8B-B14F-4D97-AF65-F5344CB8AC3E}">
        <p14:creationId xmlns:p14="http://schemas.microsoft.com/office/powerpoint/2010/main" val="1859047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GB" dirty="0"/>
              <a:t>Every company must have a register of its members containing:</a:t>
            </a:r>
          </a:p>
          <a:p>
            <a:endParaRPr lang="en-GB" dirty="0"/>
          </a:p>
          <a:p>
            <a:r>
              <a:rPr lang="en-GB" dirty="0" smtClean="0"/>
              <a:t> </a:t>
            </a:r>
            <a:r>
              <a:rPr lang="en-GB" dirty="0"/>
              <a:t>The names, father’s name, description, nationality, occupation and addresses of members;</a:t>
            </a:r>
          </a:p>
          <a:p>
            <a:r>
              <a:rPr lang="en-GB" dirty="0" smtClean="0"/>
              <a:t> </a:t>
            </a:r>
            <a:r>
              <a:rPr lang="en-GB" dirty="0"/>
              <a:t>The amount and the number of their shares;</a:t>
            </a:r>
          </a:p>
          <a:p>
            <a:r>
              <a:rPr lang="en-GB" dirty="0"/>
              <a:t> </a:t>
            </a:r>
            <a:r>
              <a:rPr lang="en-GB" dirty="0" smtClean="0"/>
              <a:t>The </a:t>
            </a:r>
            <a:r>
              <a:rPr lang="en-GB" dirty="0"/>
              <a:t>date of acquiring the shares;</a:t>
            </a:r>
          </a:p>
          <a:p>
            <a:r>
              <a:rPr lang="en-GB" dirty="0" smtClean="0"/>
              <a:t> The </a:t>
            </a:r>
            <a:r>
              <a:rPr lang="en-GB" dirty="0"/>
              <a:t>amount paid on the shares;</a:t>
            </a:r>
          </a:p>
          <a:p>
            <a:r>
              <a:rPr lang="en-GB" dirty="0" smtClean="0"/>
              <a:t> </a:t>
            </a:r>
            <a:r>
              <a:rPr lang="en-GB" dirty="0"/>
              <a:t>The date of entering a member in the register, and</a:t>
            </a:r>
          </a:p>
          <a:p>
            <a:r>
              <a:rPr lang="en-GB" dirty="0" smtClean="0"/>
              <a:t> </a:t>
            </a:r>
            <a:r>
              <a:rPr lang="en-GB" dirty="0"/>
              <a:t>The date and reason for ceasing to be a member</a:t>
            </a:r>
          </a:p>
          <a:p>
            <a:endParaRPr lang="en-GB" dirty="0"/>
          </a:p>
          <a:p>
            <a:pPr marL="0" indent="0">
              <a:buNone/>
            </a:pPr>
            <a:r>
              <a:rPr lang="en-GB" dirty="0"/>
              <a:t>Every company, having more than 50 members, must keep an index of the register of members. </a:t>
            </a:r>
          </a:p>
          <a:p>
            <a:endParaRPr lang="en-GB" dirty="0"/>
          </a:p>
        </p:txBody>
      </p:sp>
      <p:sp>
        <p:nvSpPr>
          <p:cNvPr id="3" name="Title 2"/>
          <p:cNvSpPr>
            <a:spLocks noGrp="1"/>
          </p:cNvSpPr>
          <p:nvPr>
            <p:ph type="title"/>
          </p:nvPr>
        </p:nvSpPr>
        <p:spPr/>
        <p:txBody>
          <a:bodyPr/>
          <a:lstStyle/>
          <a:p>
            <a:r>
              <a:rPr lang="en-GB" dirty="0"/>
              <a:t>Register of Members</a:t>
            </a:r>
          </a:p>
        </p:txBody>
      </p:sp>
    </p:spTree>
    <p:extLst>
      <p:ext uri="{BB962C8B-B14F-4D97-AF65-F5344CB8AC3E}">
        <p14:creationId xmlns:p14="http://schemas.microsoft.com/office/powerpoint/2010/main" val="2503863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9878920">
            <a:off x="-242677" y="1333889"/>
            <a:ext cx="8229600" cy="2998045"/>
          </a:xfrm>
        </p:spPr>
        <p:txBody>
          <a:bodyPr>
            <a:normAutofit/>
          </a:bodyPr>
          <a:lstStyle/>
          <a:p>
            <a:pPr algn="ctr"/>
            <a:r>
              <a:rPr sz="7200" b="1" u="sng" smtClean="0"/>
              <a:t>SHARES</a:t>
            </a:r>
            <a:endParaRPr lang="en-US"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Under companies ordinance 1984  share is defined as:</a:t>
            </a:r>
          </a:p>
          <a:p>
            <a:pPr algn="ctr">
              <a:buNone/>
            </a:pPr>
            <a:r>
              <a:rPr lang="en-US" dirty="0" smtClean="0"/>
              <a:t>“A share in the share capital of the company.”</a:t>
            </a:r>
          </a:p>
          <a:p>
            <a:pPr>
              <a:buNone/>
            </a:pPr>
            <a:r>
              <a:rPr lang="en-US" dirty="0" smtClean="0"/>
              <a:t>It includes :</a:t>
            </a:r>
          </a:p>
          <a:p>
            <a:pPr algn="just"/>
            <a:r>
              <a:rPr lang="en-US" dirty="0" smtClean="0"/>
              <a:t> Stocks except when there is a difference exist</a:t>
            </a:r>
          </a:p>
          <a:p>
            <a:pPr algn="just">
              <a:buNone/>
            </a:pPr>
            <a:r>
              <a:rPr lang="en-US" dirty="0" smtClean="0"/>
              <a:t>    between stock and shares expressed or implied.</a:t>
            </a:r>
          </a:p>
          <a:p>
            <a:pPr algn="just"/>
            <a:r>
              <a:rPr lang="en-US" dirty="0" smtClean="0"/>
              <a:t>It is a moveable property or transferable in the manner provided by the company's articles.</a:t>
            </a:r>
          </a:p>
          <a:p>
            <a:pPr algn="just">
              <a:buNone/>
            </a:pPr>
            <a:endParaRPr lang="en-US" dirty="0"/>
          </a:p>
        </p:txBody>
      </p:sp>
      <p:sp>
        <p:nvSpPr>
          <p:cNvPr id="3" name="Title 2"/>
          <p:cNvSpPr>
            <a:spLocks noGrp="1"/>
          </p:cNvSpPr>
          <p:nvPr>
            <p:ph type="title"/>
          </p:nvPr>
        </p:nvSpPr>
        <p:spPr>
          <a:xfrm>
            <a:off x="457200" y="381000"/>
            <a:ext cx="8229600" cy="1219200"/>
          </a:xfrm>
        </p:spPr>
        <p:txBody>
          <a:bodyPr>
            <a:normAutofit fontScale="90000"/>
          </a:bodyPr>
          <a:lstStyle/>
          <a:p>
            <a:r>
              <a:rPr b="1" u="sng" smtClean="0"/>
              <a:t>SHARES</a:t>
            </a:r>
            <a:r>
              <a:rPr smtClean="0"/>
              <a:t/>
            </a:r>
            <a:br>
              <a:rPr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9949410">
            <a:off x="-608553" y="751101"/>
            <a:ext cx="8632041" cy="3107390"/>
          </a:xfrm>
        </p:spPr>
        <p:txBody>
          <a:bodyPr/>
          <a:lstStyle/>
          <a:p>
            <a:pPr algn="ctr"/>
            <a:r>
              <a:rPr b="1" u="sng" smtClean="0"/>
              <a:t>CLASSES OF SHARES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229600" cy="2590800"/>
          </a:xfrm>
        </p:spPr>
        <p:txBody>
          <a:bodyPr/>
          <a:lstStyle/>
          <a:p>
            <a:r>
              <a:rPr lang="en-US" dirty="0" smtClean="0"/>
              <a:t>Ordinary shares</a:t>
            </a:r>
          </a:p>
          <a:p>
            <a:r>
              <a:rPr lang="en-US" dirty="0" smtClean="0"/>
              <a:t>Preference shares</a:t>
            </a:r>
          </a:p>
          <a:p>
            <a:r>
              <a:rPr lang="en-US" dirty="0" smtClean="0"/>
              <a:t>Redeemable preference shares</a:t>
            </a:r>
            <a:endParaRPr lang="en-US" dirty="0"/>
          </a:p>
        </p:txBody>
      </p:sp>
      <p:sp>
        <p:nvSpPr>
          <p:cNvPr id="3" name="Title 2"/>
          <p:cNvSpPr>
            <a:spLocks noGrp="1"/>
          </p:cNvSpPr>
          <p:nvPr>
            <p:ph type="title"/>
          </p:nvPr>
        </p:nvSpPr>
        <p:spPr>
          <a:xfrm>
            <a:off x="609600" y="1066800"/>
            <a:ext cx="8229600" cy="1219200"/>
          </a:xfrm>
        </p:spPr>
        <p:txBody>
          <a:bodyPr>
            <a:normAutofit fontScale="90000"/>
          </a:bodyPr>
          <a:lstStyle/>
          <a:p>
            <a:r>
              <a:rPr b="1" u="sng" smtClean="0"/>
              <a:t>CLASSES OF SHARES</a:t>
            </a:r>
            <a:r>
              <a:rPr smtClean="0"/>
              <a:t/>
            </a:r>
            <a:br>
              <a:rPr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9847119">
            <a:off x="317358" y="596306"/>
            <a:ext cx="7675054" cy="3300678"/>
          </a:xfrm>
        </p:spPr>
        <p:txBody>
          <a:bodyPr>
            <a:normAutofit/>
          </a:bodyPr>
          <a:lstStyle/>
          <a:p>
            <a:r>
              <a:rPr b="1" u="sng" smtClean="0"/>
              <a:t>ALLOTMENT OF SHARES</a:t>
            </a:r>
            <a:r>
              <a:rPr smtClean="0"/>
              <a:t/>
            </a:r>
            <a:br>
              <a:rPr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572000"/>
          </a:xfrm>
        </p:spPr>
        <p:txBody>
          <a:bodyPr/>
          <a:lstStyle/>
          <a:p>
            <a:pPr>
              <a:buNone/>
            </a:pPr>
            <a:r>
              <a:rPr lang="en-US" dirty="0" smtClean="0"/>
              <a:t>   Allotment of shares means division of entire shares capital into definite </a:t>
            </a:r>
            <a:r>
              <a:rPr lang="en-US" dirty="0" smtClean="0"/>
              <a:t>shares.</a:t>
            </a:r>
            <a:endParaRPr lang="en-US" dirty="0" smtClean="0"/>
          </a:p>
          <a:p>
            <a:pPr>
              <a:buNone/>
            </a:pPr>
            <a:endParaRPr lang="en-US" dirty="0"/>
          </a:p>
        </p:txBody>
      </p:sp>
      <p:sp>
        <p:nvSpPr>
          <p:cNvPr id="3" name="Title 2"/>
          <p:cNvSpPr>
            <a:spLocks noGrp="1"/>
          </p:cNvSpPr>
          <p:nvPr>
            <p:ph type="title"/>
          </p:nvPr>
        </p:nvSpPr>
        <p:spPr>
          <a:xfrm>
            <a:off x="457200" y="1600200"/>
            <a:ext cx="8229600" cy="1219200"/>
          </a:xfrm>
        </p:spPr>
        <p:txBody>
          <a:bodyPr>
            <a:normAutofit fontScale="90000"/>
          </a:bodyPr>
          <a:lstStyle/>
          <a:p>
            <a:r>
              <a:rPr b="1" dirty="0" smtClean="0"/>
              <a:t>1- Definition</a:t>
            </a:r>
            <a:r>
              <a:rPr dirty="0" smtClean="0"/>
              <a:t/>
            </a:r>
            <a:br>
              <a:rPr dirty="0" smtClean="0"/>
            </a:br>
            <a:r>
              <a:rPr dirty="0" smtClean="0"/>
              <a:t/>
            </a:r>
            <a:br>
              <a:rPr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Application must be made:</a:t>
            </a:r>
          </a:p>
          <a:p>
            <a:pPr>
              <a:buNone/>
            </a:pPr>
            <a:r>
              <a:rPr lang="en-US" b="1" dirty="0" smtClean="0"/>
              <a:t>       </a:t>
            </a:r>
            <a:r>
              <a:rPr lang="en-US" b="1" dirty="0" err="1" smtClean="0"/>
              <a:t>i</a:t>
            </a:r>
            <a:r>
              <a:rPr lang="en-US" b="1" dirty="0" smtClean="0"/>
              <a:t>)</a:t>
            </a:r>
            <a:r>
              <a:rPr lang="en-US" dirty="0" smtClean="0"/>
              <a:t> On the form specified by the commission: and </a:t>
            </a:r>
          </a:p>
          <a:p>
            <a:pPr>
              <a:buNone/>
            </a:pPr>
            <a:r>
              <a:rPr lang="en-US" b="1" dirty="0" smtClean="0"/>
              <a:t>       ii)</a:t>
            </a:r>
            <a:r>
              <a:rPr lang="en-US" dirty="0" smtClean="0"/>
              <a:t> For such amount as prescribed by the  	commission.</a:t>
            </a:r>
          </a:p>
          <a:p>
            <a:r>
              <a:rPr lang="en-US" dirty="0" smtClean="0"/>
              <a:t>The amount payable should be the full nominal  amount of the shares applied for  </a:t>
            </a:r>
          </a:p>
          <a:p>
            <a:r>
              <a:rPr lang="en-US" dirty="0" smtClean="0"/>
              <a:t>All statements and declarations made by the applicant shall be binding on him </a:t>
            </a:r>
          </a:p>
          <a:p>
            <a:r>
              <a:rPr lang="en-US" dirty="0" smtClean="0"/>
              <a:t>Application should be irrevocable </a:t>
            </a:r>
          </a:p>
          <a:p>
            <a:endParaRPr lang="en-US" dirty="0"/>
          </a:p>
        </p:txBody>
      </p:sp>
      <p:sp>
        <p:nvSpPr>
          <p:cNvPr id="3" name="Title 2"/>
          <p:cNvSpPr>
            <a:spLocks noGrp="1"/>
          </p:cNvSpPr>
          <p:nvPr>
            <p:ph type="title"/>
          </p:nvPr>
        </p:nvSpPr>
        <p:spPr>
          <a:xfrm>
            <a:off x="457200" y="304800"/>
            <a:ext cx="8229600" cy="1219200"/>
          </a:xfrm>
        </p:spPr>
        <p:txBody>
          <a:bodyPr>
            <a:normAutofit fontScale="90000"/>
          </a:bodyPr>
          <a:lstStyle/>
          <a:p>
            <a:r>
              <a:rPr b="1" smtClean="0"/>
              <a:t>2- Application for allotment of shares</a:t>
            </a:r>
            <a:r>
              <a:rPr smtClean="0"/>
              <a:t> </a:t>
            </a:r>
            <a:br>
              <a:rPr smtClean="0"/>
            </a:br>
            <a:r>
              <a:rPr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274</TotalTime>
  <Words>1007</Words>
  <Application>Microsoft Office PowerPoint</Application>
  <PresentationFormat>On-screen Show (4:3)</PresentationFormat>
  <Paragraphs>120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Paper</vt:lpstr>
      <vt:lpstr>PowerPoint Presentation</vt:lpstr>
      <vt:lpstr>Corporate Law  SUBMITTED TO Prof. Amir Faheem BY     Kamran mehmood                 11307    Abubaker Malik                     11353   Jamshaid Abbas                    11346  Naveed Naheed                     11305  Ayesha Riasat                       11313        MBA (EVENING)    Section (A)  </vt:lpstr>
      <vt:lpstr>SHARES</vt:lpstr>
      <vt:lpstr>SHARES </vt:lpstr>
      <vt:lpstr>CLASSES OF SHARES</vt:lpstr>
      <vt:lpstr>CLASSES OF SHARES </vt:lpstr>
      <vt:lpstr>ALLOTMENT OF SHARES </vt:lpstr>
      <vt:lpstr>1- Definition  </vt:lpstr>
      <vt:lpstr>2- Application for allotment of shares   </vt:lpstr>
      <vt:lpstr>3- Restrictions as to allotment </vt:lpstr>
      <vt:lpstr>4- Repayment as to allotment </vt:lpstr>
      <vt:lpstr>5- Repayment of money received  for     shares not allotted </vt:lpstr>
      <vt:lpstr>ISSUE OF SHARES  </vt:lpstr>
      <vt:lpstr>1-Application of premium received                 on issue of shares </vt:lpstr>
      <vt:lpstr>2-Issue of shares at discount </vt:lpstr>
      <vt:lpstr>SHARE CAPITAL </vt:lpstr>
      <vt:lpstr>Definition</vt:lpstr>
      <vt:lpstr>TRANSFER AND TRANSMISSION OF SHARES </vt:lpstr>
      <vt:lpstr>TRANSFER AND TRANSMISSION OF SHARES </vt:lpstr>
      <vt:lpstr>PowerPoint Presentation</vt:lpstr>
      <vt:lpstr>Share holders and Members </vt:lpstr>
      <vt:lpstr>Share holders</vt:lpstr>
      <vt:lpstr>  Member</vt:lpstr>
      <vt:lpstr>How to become a Member</vt:lpstr>
      <vt:lpstr>Number of Members</vt:lpstr>
      <vt:lpstr>Register of Members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Law SUBMITTED TO Mam. Ayesha BY                                    Kamran mehmood            11307                                    Abubaker Malik               11353                                    Jamshaid Abbas              11346                                    Naveed Naheed               11305                                     Ayesha Riasat                11313        MBA (EVENING)    Section (A) </dc:title>
  <dc:creator/>
  <cp:lastModifiedBy>Raza ch</cp:lastModifiedBy>
  <cp:revision>145</cp:revision>
  <dcterms:created xsi:type="dcterms:W3CDTF">2006-08-16T00:00:00Z</dcterms:created>
  <dcterms:modified xsi:type="dcterms:W3CDTF">2012-03-27T13:14:23Z</dcterms:modified>
</cp:coreProperties>
</file>